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10375900" cy="47625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ode Pro" charset="1" panose="00000500000000000000"/>
      <p:regular r:id="rId12"/>
    </p:embeddedFont>
    <p:embeddedFont>
      <p:font typeface="Code Pro Bold" charset="1" panose="00000800000000000000"/>
      <p:regular r:id="rId13"/>
    </p:embeddedFont>
    <p:embeddedFont>
      <p:font typeface="Pompiere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jpe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30.png" Type="http://schemas.openxmlformats.org/officeDocument/2006/relationships/image"/><Relationship Id="rId12" Target="../media/image9.pn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81.png" Type="http://schemas.openxmlformats.org/officeDocument/2006/relationships/image"/><Relationship Id="rId16" Target="../media/image10.png" Type="http://schemas.openxmlformats.org/officeDocument/2006/relationships/image"/><Relationship Id="rId17" Target="../media/image82.png" Type="http://schemas.openxmlformats.org/officeDocument/2006/relationships/image"/><Relationship Id="rId18" Target="../media/image83.svg" Type="http://schemas.openxmlformats.org/officeDocument/2006/relationships/image"/><Relationship Id="rId19" Target="../media/image84.png" Type="http://schemas.openxmlformats.org/officeDocument/2006/relationships/image"/><Relationship Id="rId2" Target="../media/image74.png" Type="http://schemas.openxmlformats.org/officeDocument/2006/relationships/image"/><Relationship Id="rId20" Target="../media/image85.png" Type="http://schemas.openxmlformats.org/officeDocument/2006/relationships/image"/><Relationship Id="rId3" Target="../media/image75.svg" Type="http://schemas.openxmlformats.org/officeDocument/2006/relationships/image"/><Relationship Id="rId4" Target="../media/image24.gif" Type="http://schemas.openxmlformats.org/officeDocument/2006/relationships/image"/><Relationship Id="rId5" Target="../media/image76.jpe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10.png" Type="http://schemas.openxmlformats.org/officeDocument/2006/relationships/image"/><Relationship Id="rId15" Target="../media/image93.png" Type="http://schemas.openxmlformats.org/officeDocument/2006/relationships/image"/><Relationship Id="rId2" Target="../media/image16.jpeg" Type="http://schemas.openxmlformats.org/officeDocument/2006/relationships/image"/><Relationship Id="rId3" Target="../media/image86.jpe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97.png" Type="http://schemas.openxmlformats.org/officeDocument/2006/relationships/image"/><Relationship Id="rId12" Target="../media/image9.png" Type="http://schemas.openxmlformats.org/officeDocument/2006/relationships/image"/><Relationship Id="rId2" Target="../media/image6.pn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0.png" Type="http://schemas.openxmlformats.org/officeDocument/2006/relationships/image"/><Relationship Id="rId7" Target="../media/image94.jpeg" Type="http://schemas.openxmlformats.org/officeDocument/2006/relationships/image"/><Relationship Id="rId8" Target="../media/image95.png" Type="http://schemas.openxmlformats.org/officeDocument/2006/relationships/image"/><Relationship Id="rId9" Target="../media/image9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9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6.png" Type="http://schemas.openxmlformats.org/officeDocument/2006/relationships/image"/><Relationship Id="rId7" Target="../media/image10.png" Type="http://schemas.openxmlformats.org/officeDocument/2006/relationships/image"/><Relationship Id="rId8" Target="../media/image98.pn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gif" Type="http://schemas.openxmlformats.org/officeDocument/2006/relationships/image"/><Relationship Id="rId12" Target="../media/image25.png" Type="http://schemas.openxmlformats.org/officeDocument/2006/relationships/image"/><Relationship Id="rId13" Target="../media/image10.png" Type="http://schemas.openxmlformats.org/officeDocument/2006/relationships/image"/><Relationship Id="rId14" Target="../media/image15.pn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28.png" Type="http://schemas.openxmlformats.org/officeDocument/2006/relationships/image"/><Relationship Id="rId18" Target="../media/image29.png" Type="http://schemas.openxmlformats.org/officeDocument/2006/relationships/image"/><Relationship Id="rId2" Target="../media/image16.jpeg" Type="http://schemas.openxmlformats.org/officeDocument/2006/relationships/image"/><Relationship Id="rId3" Target="../media/image6.pn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jpe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10.png" Type="http://schemas.openxmlformats.org/officeDocument/2006/relationships/image"/><Relationship Id="rId12" Target="../media/image6.png" Type="http://schemas.openxmlformats.org/officeDocument/2006/relationships/image"/><Relationship Id="rId13" Target="../media/image38.png" Type="http://schemas.openxmlformats.org/officeDocument/2006/relationships/image"/><Relationship Id="rId14" Target="../media/image15.png" Type="http://schemas.openxmlformats.org/officeDocument/2006/relationships/image"/><Relationship Id="rId2" Target="../media/image30.png" Type="http://schemas.openxmlformats.org/officeDocument/2006/relationships/image"/><Relationship Id="rId3" Target="../media/image9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2.png" Type="http://schemas.openxmlformats.org/officeDocument/2006/relationships/image"/><Relationship Id="rId12" Target="../media/image43.jpeg" Type="http://schemas.openxmlformats.org/officeDocument/2006/relationships/image"/><Relationship Id="rId13" Target="../media/image30.png" Type="http://schemas.openxmlformats.org/officeDocument/2006/relationships/image"/><Relationship Id="rId14" Target="../media/image9.pn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7.png" Type="http://schemas.openxmlformats.org/officeDocument/2006/relationships/image"/><Relationship Id="rId20" Target="../media/image10.png" Type="http://schemas.openxmlformats.org/officeDocument/2006/relationships/image"/><Relationship Id="rId3" Target="../media/image8.svg" Type="http://schemas.openxmlformats.org/officeDocument/2006/relationships/image"/><Relationship Id="rId4" Target="../media/image39.png" Type="http://schemas.openxmlformats.org/officeDocument/2006/relationships/image"/><Relationship Id="rId5" Target="../media/image6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jpeg" Type="http://schemas.openxmlformats.org/officeDocument/2006/relationships/image"/><Relationship Id="rId14" Target="../media/image57.png" Type="http://schemas.openxmlformats.org/officeDocument/2006/relationships/image"/><Relationship Id="rId15" Target="../media/image58.png" Type="http://schemas.openxmlformats.org/officeDocument/2006/relationships/image"/><Relationship Id="rId16" Target="../media/image59.png" Type="http://schemas.openxmlformats.org/officeDocument/2006/relationships/image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47.jpe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media/image30.png" Type="http://schemas.openxmlformats.org/officeDocument/2006/relationships/image"/><Relationship Id="rId3" Target="../media/image9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69.jpe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15.png" Type="http://schemas.openxmlformats.org/officeDocument/2006/relationships/image"/><Relationship Id="rId2" Target="../media/image10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30.png" Type="http://schemas.openxmlformats.org/officeDocument/2006/relationships/image"/><Relationship Id="rId8" Target="../media/image9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70.jpe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1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11" Target="../media/image15.png" Type="http://schemas.openxmlformats.org/officeDocument/2006/relationships/image"/><Relationship Id="rId2" Target="../media/image14.jpeg" Type="http://schemas.openxmlformats.org/officeDocument/2006/relationships/image"/><Relationship Id="rId3" Target="../media/image6.png" Type="http://schemas.openxmlformats.org/officeDocument/2006/relationships/image"/><Relationship Id="rId4" Target="../media/image30.png" Type="http://schemas.openxmlformats.org/officeDocument/2006/relationships/image"/><Relationship Id="rId5" Target="../media/image9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10.png" Type="http://schemas.openxmlformats.org/officeDocument/2006/relationships/image"/><Relationship Id="rId9" Target="../media/image7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34596" y="255255"/>
            <a:ext cx="418858" cy="2779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48000"/>
          </a:blip>
          <a:srcRect l="0" t="0" r="0" b="0"/>
          <a:stretch>
            <a:fillRect/>
          </a:stretch>
        </p:blipFill>
        <p:spPr>
          <a:xfrm flipH="false" flipV="false" rot="0">
            <a:off x="8615119" y="269932"/>
            <a:ext cx="417215" cy="2779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77279" y="237719"/>
            <a:ext cx="313041" cy="31304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58886" y="18247201"/>
            <a:ext cx="3588014" cy="2152312"/>
            <a:chOff x="0" y="0"/>
            <a:chExt cx="1398612" cy="83897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98612" cy="838974"/>
            </a:xfrm>
            <a:custGeom>
              <a:avLst/>
              <a:gdLst/>
              <a:ahLst/>
              <a:cxnLst/>
              <a:rect r="r" b="b" t="t" l="l"/>
              <a:pathLst>
                <a:path h="838974" w="1398612">
                  <a:moveTo>
                    <a:pt x="19419" y="0"/>
                  </a:moveTo>
                  <a:lnTo>
                    <a:pt x="1379192" y="0"/>
                  </a:lnTo>
                  <a:cubicBezTo>
                    <a:pt x="1384343" y="0"/>
                    <a:pt x="1389282" y="2046"/>
                    <a:pt x="1392924" y="5688"/>
                  </a:cubicBezTo>
                  <a:cubicBezTo>
                    <a:pt x="1396566" y="9330"/>
                    <a:pt x="1398612" y="14269"/>
                    <a:pt x="1398612" y="19419"/>
                  </a:cubicBezTo>
                  <a:lnTo>
                    <a:pt x="1398612" y="819554"/>
                  </a:lnTo>
                  <a:cubicBezTo>
                    <a:pt x="1398612" y="824705"/>
                    <a:pt x="1396566" y="829644"/>
                    <a:pt x="1392924" y="833286"/>
                  </a:cubicBezTo>
                  <a:cubicBezTo>
                    <a:pt x="1389282" y="836928"/>
                    <a:pt x="1384343" y="838974"/>
                    <a:pt x="1379192" y="838974"/>
                  </a:cubicBezTo>
                  <a:lnTo>
                    <a:pt x="19419" y="838974"/>
                  </a:lnTo>
                  <a:cubicBezTo>
                    <a:pt x="8694" y="838974"/>
                    <a:pt x="0" y="830279"/>
                    <a:pt x="0" y="819554"/>
                  </a:cubicBezTo>
                  <a:lnTo>
                    <a:pt x="0" y="19419"/>
                  </a:lnTo>
                  <a:cubicBezTo>
                    <a:pt x="0" y="8694"/>
                    <a:pt x="8694" y="0"/>
                    <a:pt x="19419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0" y="18102612"/>
            <a:ext cx="3548294" cy="2030201"/>
            <a:chOff x="0" y="0"/>
            <a:chExt cx="1383129" cy="7913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383129" cy="791375"/>
            </a:xfrm>
            <a:custGeom>
              <a:avLst/>
              <a:gdLst/>
              <a:ahLst/>
              <a:cxnLst/>
              <a:rect r="r" b="b" t="t" l="l"/>
              <a:pathLst>
                <a:path h="791375" w="1383129">
                  <a:moveTo>
                    <a:pt x="32728" y="0"/>
                  </a:moveTo>
                  <a:lnTo>
                    <a:pt x="1350401" y="0"/>
                  </a:lnTo>
                  <a:cubicBezTo>
                    <a:pt x="1359081" y="0"/>
                    <a:pt x="1367405" y="3448"/>
                    <a:pt x="1373543" y="9586"/>
                  </a:cubicBezTo>
                  <a:cubicBezTo>
                    <a:pt x="1379681" y="15724"/>
                    <a:pt x="1383129" y="24048"/>
                    <a:pt x="1383129" y="32728"/>
                  </a:cubicBezTo>
                  <a:lnTo>
                    <a:pt x="1383129" y="758647"/>
                  </a:lnTo>
                  <a:cubicBezTo>
                    <a:pt x="1383129" y="776722"/>
                    <a:pt x="1368476" y="791375"/>
                    <a:pt x="1350401" y="791375"/>
                  </a:cubicBezTo>
                  <a:lnTo>
                    <a:pt x="32728" y="791375"/>
                  </a:lnTo>
                  <a:cubicBezTo>
                    <a:pt x="24048" y="791375"/>
                    <a:pt x="15724" y="787927"/>
                    <a:pt x="9586" y="781789"/>
                  </a:cubicBezTo>
                  <a:cubicBezTo>
                    <a:pt x="3448" y="775651"/>
                    <a:pt x="0" y="767327"/>
                    <a:pt x="0" y="758647"/>
                  </a:cubicBezTo>
                  <a:lnTo>
                    <a:pt x="0" y="32728"/>
                  </a:lnTo>
                  <a:cubicBezTo>
                    <a:pt x="0" y="24048"/>
                    <a:pt x="3448" y="15724"/>
                    <a:pt x="9586" y="9586"/>
                  </a:cubicBezTo>
                  <a:cubicBezTo>
                    <a:pt x="15724" y="3448"/>
                    <a:pt x="24048" y="0"/>
                    <a:pt x="32728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25000"/>
          </a:blip>
          <a:srcRect l="0" t="18550" r="0" b="23362"/>
          <a:stretch>
            <a:fillRect/>
          </a:stretch>
        </p:blipFill>
        <p:spPr>
          <a:xfrm flipH="false" flipV="false" rot="0">
            <a:off x="3595309" y="17754806"/>
            <a:ext cx="11656168" cy="677073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12926">
            <a:off x="5993760" y="9936539"/>
            <a:ext cx="5539711" cy="5950861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>
            <a:off x="-4379416" y="13724807"/>
            <a:ext cx="4527126" cy="0"/>
          </a:xfrm>
          <a:prstGeom prst="line">
            <a:avLst/>
          </a:prstGeom>
          <a:ln cap="flat" w="19050">
            <a:solidFill>
              <a:srgbClr val="000000">
                <a:alpha val="11765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10692" b="0"/>
          <a:stretch>
            <a:fillRect/>
          </a:stretch>
        </p:blipFill>
        <p:spPr>
          <a:xfrm flipH="false" flipV="false" rot="0">
            <a:off x="1075088" y="1453494"/>
            <a:ext cx="7869897" cy="4132778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5542472" y="27951434"/>
            <a:ext cx="3489861" cy="1458774"/>
            <a:chOff x="0" y="0"/>
            <a:chExt cx="1398612" cy="58462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398612" cy="584625"/>
            </a:xfrm>
            <a:custGeom>
              <a:avLst/>
              <a:gdLst/>
              <a:ahLst/>
              <a:cxnLst/>
              <a:rect r="r" b="b" t="t" l="l"/>
              <a:pathLst>
                <a:path h="584625" w="1398612">
                  <a:moveTo>
                    <a:pt x="19966" y="0"/>
                  </a:moveTo>
                  <a:lnTo>
                    <a:pt x="1378646" y="0"/>
                  </a:lnTo>
                  <a:cubicBezTo>
                    <a:pt x="1389673" y="0"/>
                    <a:pt x="1398612" y="8939"/>
                    <a:pt x="1398612" y="19966"/>
                  </a:cubicBezTo>
                  <a:lnTo>
                    <a:pt x="1398612" y="564659"/>
                  </a:lnTo>
                  <a:cubicBezTo>
                    <a:pt x="1398612" y="575686"/>
                    <a:pt x="1389673" y="584625"/>
                    <a:pt x="1378646" y="584625"/>
                  </a:cubicBezTo>
                  <a:lnTo>
                    <a:pt x="19966" y="584625"/>
                  </a:lnTo>
                  <a:cubicBezTo>
                    <a:pt x="8939" y="584625"/>
                    <a:pt x="0" y="575686"/>
                    <a:pt x="0" y="564659"/>
                  </a:cubicBezTo>
                  <a:lnTo>
                    <a:pt x="0" y="19966"/>
                  </a:lnTo>
                  <a:cubicBezTo>
                    <a:pt x="0" y="8939"/>
                    <a:pt x="8939" y="0"/>
                    <a:pt x="19966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48458" y="27721108"/>
            <a:ext cx="3001875" cy="2140271"/>
            <a:chOff x="0" y="0"/>
            <a:chExt cx="1203045" cy="857744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203044" cy="857744"/>
            </a:xfrm>
            <a:custGeom>
              <a:avLst/>
              <a:gdLst/>
              <a:ahLst/>
              <a:cxnLst/>
              <a:rect r="r" b="b" t="t" l="l"/>
              <a:pathLst>
                <a:path h="857744" w="1203044">
                  <a:moveTo>
                    <a:pt x="23211" y="0"/>
                  </a:moveTo>
                  <a:lnTo>
                    <a:pt x="1179833" y="0"/>
                  </a:lnTo>
                  <a:cubicBezTo>
                    <a:pt x="1185989" y="0"/>
                    <a:pt x="1191893" y="2445"/>
                    <a:pt x="1196246" y="6798"/>
                  </a:cubicBezTo>
                  <a:cubicBezTo>
                    <a:pt x="1200599" y="11151"/>
                    <a:pt x="1203044" y="17055"/>
                    <a:pt x="1203044" y="23211"/>
                  </a:cubicBezTo>
                  <a:lnTo>
                    <a:pt x="1203044" y="834533"/>
                  </a:lnTo>
                  <a:cubicBezTo>
                    <a:pt x="1203044" y="840689"/>
                    <a:pt x="1200599" y="846593"/>
                    <a:pt x="1196246" y="850946"/>
                  </a:cubicBezTo>
                  <a:cubicBezTo>
                    <a:pt x="1191893" y="855299"/>
                    <a:pt x="1185989" y="857744"/>
                    <a:pt x="1179833" y="857744"/>
                  </a:cubicBezTo>
                  <a:lnTo>
                    <a:pt x="23211" y="857744"/>
                  </a:lnTo>
                  <a:cubicBezTo>
                    <a:pt x="17055" y="857744"/>
                    <a:pt x="11151" y="855299"/>
                    <a:pt x="6798" y="850946"/>
                  </a:cubicBezTo>
                  <a:cubicBezTo>
                    <a:pt x="2445" y="846593"/>
                    <a:pt x="0" y="840689"/>
                    <a:pt x="0" y="834533"/>
                  </a:cubicBezTo>
                  <a:lnTo>
                    <a:pt x="0" y="23211"/>
                  </a:lnTo>
                  <a:cubicBezTo>
                    <a:pt x="0" y="17055"/>
                    <a:pt x="2445" y="11151"/>
                    <a:pt x="6798" y="6798"/>
                  </a:cubicBezTo>
                  <a:cubicBezTo>
                    <a:pt x="11151" y="2445"/>
                    <a:pt x="17055" y="0"/>
                    <a:pt x="23211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19915" y="30285924"/>
            <a:ext cx="2531911" cy="849235"/>
            <a:chOff x="0" y="0"/>
            <a:chExt cx="1133427" cy="380166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33427" cy="380166"/>
            </a:xfrm>
            <a:custGeom>
              <a:avLst/>
              <a:gdLst/>
              <a:ahLst/>
              <a:cxnLst/>
              <a:rect r="r" b="b" t="t" l="l"/>
              <a:pathLst>
                <a:path h="380166" w="1133427">
                  <a:moveTo>
                    <a:pt x="67270" y="0"/>
                  </a:moveTo>
                  <a:lnTo>
                    <a:pt x="1066156" y="0"/>
                  </a:lnTo>
                  <a:cubicBezTo>
                    <a:pt x="1103309" y="0"/>
                    <a:pt x="1133427" y="30118"/>
                    <a:pt x="1133427" y="67270"/>
                  </a:cubicBezTo>
                  <a:lnTo>
                    <a:pt x="1133427" y="312895"/>
                  </a:lnTo>
                  <a:cubicBezTo>
                    <a:pt x="1133427" y="350048"/>
                    <a:pt x="1103309" y="380166"/>
                    <a:pt x="1066156" y="380166"/>
                  </a:cubicBezTo>
                  <a:lnTo>
                    <a:pt x="67270" y="380166"/>
                  </a:lnTo>
                  <a:cubicBezTo>
                    <a:pt x="30118" y="380166"/>
                    <a:pt x="0" y="350048"/>
                    <a:pt x="0" y="312895"/>
                  </a:cubicBezTo>
                  <a:lnTo>
                    <a:pt x="0" y="67270"/>
                  </a:lnTo>
                  <a:cubicBezTo>
                    <a:pt x="0" y="30118"/>
                    <a:pt x="30118" y="0"/>
                    <a:pt x="67270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alphaModFix amt="7999"/>
          </a:blip>
          <a:srcRect l="365" t="0" r="21183" b="49388"/>
          <a:stretch>
            <a:fillRect/>
          </a:stretch>
        </p:blipFill>
        <p:spPr>
          <a:xfrm flipH="false" flipV="false" rot="3365725">
            <a:off x="-3046483" y="22250608"/>
            <a:ext cx="6603103" cy="6253119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>
            <a:alphaModFix amt="71000"/>
          </a:blip>
          <a:srcRect l="2280" t="12091" r="0" b="12644"/>
          <a:stretch>
            <a:fillRect/>
          </a:stretch>
        </p:blipFill>
        <p:spPr>
          <a:xfrm flipH="false" flipV="false" rot="0">
            <a:off x="610421" y="26357155"/>
            <a:ext cx="5061949" cy="5848035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589562" y="20767393"/>
            <a:ext cx="2922900" cy="745558"/>
            <a:chOff x="0" y="0"/>
            <a:chExt cx="1308455" cy="333754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308455" cy="333754"/>
            </a:xfrm>
            <a:custGeom>
              <a:avLst/>
              <a:gdLst/>
              <a:ahLst/>
              <a:cxnLst/>
              <a:rect r="r" b="b" t="t" l="l"/>
              <a:pathLst>
                <a:path h="333754" w="1308455">
                  <a:moveTo>
                    <a:pt x="58272" y="0"/>
                  </a:moveTo>
                  <a:lnTo>
                    <a:pt x="1250183" y="0"/>
                  </a:lnTo>
                  <a:cubicBezTo>
                    <a:pt x="1265638" y="0"/>
                    <a:pt x="1280460" y="6139"/>
                    <a:pt x="1291388" y="17067"/>
                  </a:cubicBezTo>
                  <a:cubicBezTo>
                    <a:pt x="1302316" y="27995"/>
                    <a:pt x="1308455" y="42817"/>
                    <a:pt x="1308455" y="58272"/>
                  </a:cubicBezTo>
                  <a:lnTo>
                    <a:pt x="1308455" y="275482"/>
                  </a:lnTo>
                  <a:cubicBezTo>
                    <a:pt x="1308455" y="290937"/>
                    <a:pt x="1302316" y="305758"/>
                    <a:pt x="1291388" y="316686"/>
                  </a:cubicBezTo>
                  <a:cubicBezTo>
                    <a:pt x="1280460" y="327614"/>
                    <a:pt x="1265638" y="333754"/>
                    <a:pt x="1250183" y="333754"/>
                  </a:cubicBezTo>
                  <a:lnTo>
                    <a:pt x="58272" y="333754"/>
                  </a:lnTo>
                  <a:cubicBezTo>
                    <a:pt x="42817" y="333754"/>
                    <a:pt x="27995" y="327614"/>
                    <a:pt x="17067" y="316686"/>
                  </a:cubicBezTo>
                  <a:cubicBezTo>
                    <a:pt x="6139" y="305758"/>
                    <a:pt x="0" y="290937"/>
                    <a:pt x="0" y="275482"/>
                  </a:cubicBezTo>
                  <a:lnTo>
                    <a:pt x="0" y="58272"/>
                  </a:lnTo>
                  <a:cubicBezTo>
                    <a:pt x="0" y="42817"/>
                    <a:pt x="6139" y="27995"/>
                    <a:pt x="17067" y="17067"/>
                  </a:cubicBezTo>
                  <a:cubicBezTo>
                    <a:pt x="27995" y="6139"/>
                    <a:pt x="42817" y="0"/>
                    <a:pt x="58272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2974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74131" y="35647956"/>
            <a:ext cx="1941907" cy="705531"/>
            <a:chOff x="0" y="0"/>
            <a:chExt cx="869307" cy="315835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869308" cy="315835"/>
            </a:xfrm>
            <a:custGeom>
              <a:avLst/>
              <a:gdLst/>
              <a:ahLst/>
              <a:cxnLst/>
              <a:rect r="r" b="b" t="t" l="l"/>
              <a:pathLst>
                <a:path h="315835" w="869308">
                  <a:moveTo>
                    <a:pt x="87709" y="0"/>
                  </a:moveTo>
                  <a:lnTo>
                    <a:pt x="781599" y="0"/>
                  </a:lnTo>
                  <a:cubicBezTo>
                    <a:pt x="830039" y="0"/>
                    <a:pt x="869308" y="39269"/>
                    <a:pt x="869308" y="87709"/>
                  </a:cubicBezTo>
                  <a:lnTo>
                    <a:pt x="869308" y="228127"/>
                  </a:lnTo>
                  <a:cubicBezTo>
                    <a:pt x="869308" y="251389"/>
                    <a:pt x="860067" y="273698"/>
                    <a:pt x="843618" y="290146"/>
                  </a:cubicBezTo>
                  <a:cubicBezTo>
                    <a:pt x="827170" y="306595"/>
                    <a:pt x="804861" y="315835"/>
                    <a:pt x="781599" y="315835"/>
                  </a:cubicBezTo>
                  <a:lnTo>
                    <a:pt x="87709" y="315835"/>
                  </a:lnTo>
                  <a:cubicBezTo>
                    <a:pt x="64447" y="315835"/>
                    <a:pt x="42138" y="306595"/>
                    <a:pt x="25689" y="290146"/>
                  </a:cubicBezTo>
                  <a:cubicBezTo>
                    <a:pt x="9241" y="273698"/>
                    <a:pt x="0" y="251389"/>
                    <a:pt x="0" y="228127"/>
                  </a:cubicBezTo>
                  <a:lnTo>
                    <a:pt x="0" y="87709"/>
                  </a:lnTo>
                  <a:cubicBezTo>
                    <a:pt x="0" y="64447"/>
                    <a:pt x="9241" y="42138"/>
                    <a:pt x="25689" y="25689"/>
                  </a:cubicBezTo>
                  <a:cubicBezTo>
                    <a:pt x="42138" y="9241"/>
                    <a:pt x="64447" y="0"/>
                    <a:pt x="87709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470185" y="12286554"/>
            <a:ext cx="2360297" cy="760556"/>
            <a:chOff x="0" y="0"/>
            <a:chExt cx="1056602" cy="340468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056602" cy="340468"/>
            </a:xfrm>
            <a:custGeom>
              <a:avLst/>
              <a:gdLst/>
              <a:ahLst/>
              <a:cxnLst/>
              <a:rect r="r" b="b" t="t" l="l"/>
              <a:pathLst>
                <a:path h="340468" w="1056602">
                  <a:moveTo>
                    <a:pt x="72161" y="0"/>
                  </a:moveTo>
                  <a:lnTo>
                    <a:pt x="984441" y="0"/>
                  </a:lnTo>
                  <a:cubicBezTo>
                    <a:pt x="1024294" y="0"/>
                    <a:pt x="1056602" y="32308"/>
                    <a:pt x="1056602" y="72161"/>
                  </a:cubicBezTo>
                  <a:lnTo>
                    <a:pt x="1056602" y="268306"/>
                  </a:lnTo>
                  <a:cubicBezTo>
                    <a:pt x="1056602" y="308160"/>
                    <a:pt x="1024294" y="340468"/>
                    <a:pt x="984441" y="340468"/>
                  </a:cubicBezTo>
                  <a:lnTo>
                    <a:pt x="72161" y="340468"/>
                  </a:lnTo>
                  <a:cubicBezTo>
                    <a:pt x="32308" y="340468"/>
                    <a:pt x="0" y="308160"/>
                    <a:pt x="0" y="268306"/>
                  </a:cubicBezTo>
                  <a:lnTo>
                    <a:pt x="0" y="72161"/>
                  </a:lnTo>
                  <a:cubicBezTo>
                    <a:pt x="0" y="32308"/>
                    <a:pt x="32308" y="0"/>
                    <a:pt x="72161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952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2974"/>
                </a:lnSpc>
              </a:pPr>
            </a:p>
          </p:txBody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3">
            <a:alphaModFix amt="78000"/>
          </a:blip>
          <a:srcRect l="19055" t="10829" r="0" b="18222"/>
          <a:stretch>
            <a:fillRect/>
          </a:stretch>
        </p:blipFill>
        <p:spPr>
          <a:xfrm flipH="false" flipV="false" rot="0">
            <a:off x="4258481" y="16158557"/>
            <a:ext cx="4876115" cy="6408865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 rot="0">
            <a:off x="2060065" y="40603246"/>
            <a:ext cx="3436456" cy="1436450"/>
            <a:chOff x="0" y="0"/>
            <a:chExt cx="1398612" cy="584625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398612" cy="584625"/>
            </a:xfrm>
            <a:custGeom>
              <a:avLst/>
              <a:gdLst/>
              <a:ahLst/>
              <a:cxnLst/>
              <a:rect r="r" b="b" t="t" l="l"/>
              <a:pathLst>
                <a:path h="584625" w="1398612">
                  <a:moveTo>
                    <a:pt x="20276" y="0"/>
                  </a:moveTo>
                  <a:lnTo>
                    <a:pt x="1378336" y="0"/>
                  </a:lnTo>
                  <a:cubicBezTo>
                    <a:pt x="1389534" y="0"/>
                    <a:pt x="1398612" y="9078"/>
                    <a:pt x="1398612" y="20276"/>
                  </a:cubicBezTo>
                  <a:lnTo>
                    <a:pt x="1398612" y="564349"/>
                  </a:lnTo>
                  <a:cubicBezTo>
                    <a:pt x="1398612" y="575547"/>
                    <a:pt x="1389534" y="584625"/>
                    <a:pt x="1378336" y="584625"/>
                  </a:cubicBezTo>
                  <a:lnTo>
                    <a:pt x="20276" y="584625"/>
                  </a:lnTo>
                  <a:cubicBezTo>
                    <a:pt x="9078" y="584625"/>
                    <a:pt x="0" y="575547"/>
                    <a:pt x="0" y="564349"/>
                  </a:cubicBezTo>
                  <a:lnTo>
                    <a:pt x="0" y="20276"/>
                  </a:lnTo>
                  <a:cubicBezTo>
                    <a:pt x="0" y="9078"/>
                    <a:pt x="9078" y="0"/>
                    <a:pt x="20276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361368" y="40376445"/>
            <a:ext cx="2955938" cy="2107519"/>
            <a:chOff x="0" y="0"/>
            <a:chExt cx="1203045" cy="857744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203044" cy="857744"/>
            </a:xfrm>
            <a:custGeom>
              <a:avLst/>
              <a:gdLst/>
              <a:ahLst/>
              <a:cxnLst/>
              <a:rect r="r" b="b" t="t" l="l"/>
              <a:pathLst>
                <a:path h="857744" w="1203044">
                  <a:moveTo>
                    <a:pt x="23572" y="0"/>
                  </a:moveTo>
                  <a:lnTo>
                    <a:pt x="1179472" y="0"/>
                  </a:lnTo>
                  <a:cubicBezTo>
                    <a:pt x="1192491" y="0"/>
                    <a:pt x="1203044" y="10554"/>
                    <a:pt x="1203044" y="23572"/>
                  </a:cubicBezTo>
                  <a:lnTo>
                    <a:pt x="1203044" y="834172"/>
                  </a:lnTo>
                  <a:cubicBezTo>
                    <a:pt x="1203044" y="840424"/>
                    <a:pt x="1200561" y="846420"/>
                    <a:pt x="1196140" y="850840"/>
                  </a:cubicBezTo>
                  <a:cubicBezTo>
                    <a:pt x="1191720" y="855261"/>
                    <a:pt x="1185724" y="857744"/>
                    <a:pt x="1179472" y="857744"/>
                  </a:cubicBezTo>
                  <a:lnTo>
                    <a:pt x="23572" y="857744"/>
                  </a:lnTo>
                  <a:cubicBezTo>
                    <a:pt x="17320" y="857744"/>
                    <a:pt x="11325" y="855261"/>
                    <a:pt x="6904" y="850840"/>
                  </a:cubicBezTo>
                  <a:cubicBezTo>
                    <a:pt x="2483" y="846420"/>
                    <a:pt x="0" y="840424"/>
                    <a:pt x="0" y="834172"/>
                  </a:cubicBezTo>
                  <a:lnTo>
                    <a:pt x="0" y="23572"/>
                  </a:lnTo>
                  <a:cubicBezTo>
                    <a:pt x="0" y="17320"/>
                    <a:pt x="2483" y="11325"/>
                    <a:pt x="6904" y="6904"/>
                  </a:cubicBezTo>
                  <a:cubicBezTo>
                    <a:pt x="11325" y="2483"/>
                    <a:pt x="17320" y="0"/>
                    <a:pt x="23572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4"/>
          <a:srcRect l="0" t="25810" r="0" b="20073"/>
          <a:stretch>
            <a:fillRect/>
          </a:stretch>
        </p:blipFill>
        <p:spPr>
          <a:xfrm flipH="false" flipV="false" rot="0">
            <a:off x="-898193" y="4384809"/>
            <a:ext cx="11524578" cy="4143416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 rot="0">
            <a:off x="2750277" y="42699950"/>
            <a:ext cx="2531911" cy="849235"/>
            <a:chOff x="0" y="0"/>
            <a:chExt cx="1133427" cy="380166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1133427" cy="380166"/>
            </a:xfrm>
            <a:custGeom>
              <a:avLst/>
              <a:gdLst/>
              <a:ahLst/>
              <a:cxnLst/>
              <a:rect r="r" b="b" t="t" l="l"/>
              <a:pathLst>
                <a:path h="380166" w="1133427">
                  <a:moveTo>
                    <a:pt x="67270" y="0"/>
                  </a:moveTo>
                  <a:lnTo>
                    <a:pt x="1066156" y="0"/>
                  </a:lnTo>
                  <a:cubicBezTo>
                    <a:pt x="1103309" y="0"/>
                    <a:pt x="1133427" y="30118"/>
                    <a:pt x="1133427" y="67270"/>
                  </a:cubicBezTo>
                  <a:lnTo>
                    <a:pt x="1133427" y="312895"/>
                  </a:lnTo>
                  <a:cubicBezTo>
                    <a:pt x="1133427" y="350048"/>
                    <a:pt x="1103309" y="380166"/>
                    <a:pt x="1066156" y="380166"/>
                  </a:cubicBezTo>
                  <a:lnTo>
                    <a:pt x="67270" y="380166"/>
                  </a:lnTo>
                  <a:cubicBezTo>
                    <a:pt x="30118" y="380166"/>
                    <a:pt x="0" y="350048"/>
                    <a:pt x="0" y="312895"/>
                  </a:cubicBezTo>
                  <a:lnTo>
                    <a:pt x="0" y="67270"/>
                  </a:lnTo>
                  <a:cubicBezTo>
                    <a:pt x="0" y="30118"/>
                    <a:pt x="30118" y="0"/>
                    <a:pt x="67270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5">
            <a:alphaModFix amt="78000"/>
          </a:blip>
          <a:srcRect l="50663" t="22086" r="298" b="29470"/>
          <a:stretch>
            <a:fillRect/>
          </a:stretch>
        </p:blipFill>
        <p:spPr>
          <a:xfrm flipH="false" flipV="false" rot="0">
            <a:off x="6628205" y="38920281"/>
            <a:ext cx="4118522" cy="2713199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5">
            <a:alphaModFix amt="78000"/>
          </a:blip>
          <a:srcRect l="50663" t="70067" r="298" b="0"/>
          <a:stretch>
            <a:fillRect/>
          </a:stretch>
        </p:blipFill>
        <p:spPr>
          <a:xfrm flipH="false" flipV="false" rot="0">
            <a:off x="6628205" y="41861709"/>
            <a:ext cx="4118522" cy="1676481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6">
            <a:alphaModFix amt="61000"/>
          </a:blip>
          <a:srcRect l="0" t="0" r="0" b="0"/>
          <a:stretch>
            <a:fillRect/>
          </a:stretch>
        </p:blipFill>
        <p:spPr>
          <a:xfrm flipH="false" flipV="false" rot="4138612">
            <a:off x="-6375041" y="10245314"/>
            <a:ext cx="8305800" cy="6295104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3595309" y="34967440"/>
            <a:ext cx="6786941" cy="38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¿Sabías que ... ? </a:t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6">
            <a:alphaModFix amt="29000"/>
          </a:blip>
          <a:srcRect l="0" t="0" r="0" b="0"/>
          <a:stretch>
            <a:fillRect/>
          </a:stretch>
        </p:blipFill>
        <p:spPr>
          <a:xfrm flipH="false" flipV="false" rot="-2974095">
            <a:off x="8223683" y="28412023"/>
            <a:ext cx="8305800" cy="6295104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6">
            <a:alphaModFix amt="42000"/>
          </a:blip>
          <a:srcRect l="0" t="0" r="0" b="0"/>
          <a:stretch>
            <a:fillRect/>
          </a:stretch>
        </p:blipFill>
        <p:spPr>
          <a:xfrm flipH="false" flipV="false" rot="4138612">
            <a:off x="-6028493" y="33270197"/>
            <a:ext cx="8305800" cy="6295104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6532248" y="44719678"/>
            <a:ext cx="6603103" cy="6253119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1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-749276" y="43942730"/>
            <a:ext cx="6603103" cy="6253119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5660626" y="28121132"/>
            <a:ext cx="3274833" cy="14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2107" spc="971">
                <a:solidFill>
                  <a:srgbClr val="000000">
                    <a:alpha val="56863"/>
                  </a:srgbClr>
                </a:solidFill>
                <a:latin typeface="Code Pro Bold"/>
              </a:rPr>
              <a:t>¿Dónde te imaginas </a:t>
            </a:r>
          </a:p>
          <a:p>
            <a:pPr algn="ctr">
              <a:lnSpc>
                <a:spcPts val="2950"/>
              </a:lnSpc>
            </a:pPr>
            <a:r>
              <a:rPr lang="en-US" sz="2107" spc="971">
                <a:solidFill>
                  <a:srgbClr val="000000">
                    <a:alpha val="56863"/>
                  </a:srgbClr>
                </a:solidFill>
                <a:latin typeface="Code Pro Bold"/>
              </a:rPr>
              <a:t>vivir? </a:t>
            </a:r>
          </a:p>
          <a:p>
            <a:pPr algn="ctr">
              <a:lnSpc>
                <a:spcPts val="2950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192088" y="8918749"/>
            <a:ext cx="9900062" cy="47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3224" spc="935">
                <a:solidFill>
                  <a:srgbClr val="000000"/>
                </a:solidFill>
                <a:latin typeface="Pompiere"/>
              </a:rPr>
              <a:t>Trabajando con el corazón en la mano.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97943" y="18350874"/>
            <a:ext cx="3366939" cy="279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 spc="646">
                <a:solidFill>
                  <a:srgbClr val="000000">
                    <a:alpha val="56863"/>
                  </a:srgbClr>
                </a:solidFill>
                <a:latin typeface="Code Pro Bold"/>
              </a:rPr>
              <a:t>¿Necesitas</a:t>
            </a:r>
          </a:p>
          <a:p>
            <a:pPr algn="ctr">
              <a:lnSpc>
                <a:spcPts val="3174"/>
              </a:lnSpc>
            </a:pPr>
            <a:r>
              <a:rPr lang="en-US" sz="2267" spc="646">
                <a:solidFill>
                  <a:srgbClr val="000000">
                    <a:alpha val="56863"/>
                  </a:srgbClr>
                </a:solidFill>
                <a:latin typeface="Code Pro Bold"/>
              </a:rPr>
              <a:t> vender </a:t>
            </a:r>
          </a:p>
          <a:p>
            <a:pPr algn="ctr">
              <a:lnSpc>
                <a:spcPts val="3174"/>
              </a:lnSpc>
            </a:pPr>
            <a:r>
              <a:rPr lang="en-US" sz="2267" spc="646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174"/>
              </a:lnSpc>
            </a:pPr>
            <a:r>
              <a:rPr lang="en-US" sz="2267" spc="646">
                <a:solidFill>
                  <a:srgbClr val="000000">
                    <a:alpha val="56863"/>
                  </a:srgbClr>
                </a:solidFill>
                <a:latin typeface="Code Pro Bold"/>
              </a:rPr>
              <a:t>tu casa ?</a:t>
            </a:r>
          </a:p>
          <a:p>
            <a:pPr algn="ctr">
              <a:lnSpc>
                <a:spcPts val="3174"/>
              </a:lnSpc>
            </a:pPr>
          </a:p>
          <a:p>
            <a:pPr algn="ctr">
              <a:lnSpc>
                <a:spcPts val="3174"/>
              </a:lnSpc>
            </a:pPr>
            <a:r>
              <a:rPr lang="en-US" sz="2267" spc="646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174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1491890" y="10447336"/>
            <a:ext cx="5448860" cy="344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2651" spc="755">
                <a:solidFill>
                  <a:srgbClr val="000000">
                    <a:alpha val="56863"/>
                  </a:srgbClr>
                </a:solidFill>
                <a:latin typeface="Code Pro Bold"/>
              </a:rPr>
              <a:t>Nuestra fortaleza</a:t>
            </a:r>
          </a:p>
          <a:p>
            <a:pPr algn="ctr">
              <a:lnSpc>
                <a:spcPts val="5567"/>
              </a:lnSpc>
            </a:pPr>
            <a:r>
              <a:rPr lang="en-US" sz="2651" spc="755">
                <a:solidFill>
                  <a:srgbClr val="000000">
                    <a:alpha val="56863"/>
                  </a:srgbClr>
                </a:solidFill>
                <a:latin typeface="Code Pro Bold"/>
              </a:rPr>
              <a:t> está en las personas</a:t>
            </a:r>
          </a:p>
          <a:p>
            <a:pPr algn="ctr">
              <a:lnSpc>
                <a:spcPts val="5567"/>
              </a:lnSpc>
            </a:pPr>
            <a:r>
              <a:rPr lang="en-US" sz="2651" spc="755">
                <a:solidFill>
                  <a:srgbClr val="000000">
                    <a:alpha val="56863"/>
                  </a:srgbClr>
                </a:solidFill>
                <a:latin typeface="Code Pro Bold"/>
              </a:rPr>
              <a:t> que se ocuparán</a:t>
            </a:r>
          </a:p>
          <a:p>
            <a:pPr algn="ctr">
              <a:lnSpc>
                <a:spcPts val="5567"/>
              </a:lnSpc>
            </a:pPr>
            <a:r>
              <a:rPr lang="en-US" sz="2651" spc="755">
                <a:solidFill>
                  <a:srgbClr val="000000">
                    <a:alpha val="56863"/>
                  </a:srgbClr>
                </a:solidFill>
                <a:latin typeface="Code Pro Bold"/>
              </a:rPr>
              <a:t> de ayudarte ....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55068" y="183174"/>
            <a:ext cx="1188765" cy="266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8"/>
              </a:lnSpc>
            </a:pPr>
            <a:r>
              <a:rPr lang="en-US" sz="1505" spc="474">
                <a:solidFill>
                  <a:srgbClr val="1B1C1F"/>
                </a:solidFill>
                <a:latin typeface="Code Pro"/>
              </a:rPr>
              <a:t>VENDER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163235" y="200954"/>
            <a:ext cx="1318840" cy="24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8"/>
              </a:lnSpc>
            </a:pPr>
            <a:r>
              <a:rPr lang="en-US" sz="1406" spc="442">
                <a:solidFill>
                  <a:srgbClr val="1B1C1F"/>
                </a:solidFill>
                <a:latin typeface="Code Pro"/>
              </a:rPr>
              <a:t>ALQUILAR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577531" y="183174"/>
            <a:ext cx="1809824" cy="26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 spc="504">
                <a:solidFill>
                  <a:srgbClr val="1B1C1F"/>
                </a:solidFill>
                <a:latin typeface="Code Pro"/>
              </a:rPr>
              <a:t>LA EMPRESA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15186" y="200954"/>
            <a:ext cx="1245989" cy="24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8"/>
              </a:lnSpc>
            </a:pPr>
            <a:r>
              <a:rPr lang="en-US" sz="1406" spc="442">
                <a:solidFill>
                  <a:srgbClr val="1B1C1F"/>
                </a:solidFill>
                <a:latin typeface="Code Pro"/>
              </a:rPr>
              <a:t>COMPRAR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356401" y="30486236"/>
            <a:ext cx="2058940" cy="718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2086" spc="594">
                <a:solidFill>
                  <a:srgbClr val="000000">
                    <a:alpha val="56863"/>
                  </a:srgbClr>
                </a:solidFill>
                <a:latin typeface="Code Pro Bold"/>
              </a:rPr>
              <a:t>Buscar </a:t>
            </a:r>
          </a:p>
          <a:p>
            <a:pPr algn="ctr">
              <a:lnSpc>
                <a:spcPts val="2921"/>
              </a:lnSpc>
            </a:pPr>
          </a:p>
        </p:txBody>
      </p:sp>
      <p:sp>
        <p:nvSpPr>
          <p:cNvPr name="TextBox 63" id="63"/>
          <p:cNvSpPr txBox="true"/>
          <p:nvPr/>
        </p:nvSpPr>
        <p:spPr>
          <a:xfrm rot="0">
            <a:off x="1081507" y="20929318"/>
            <a:ext cx="1939010" cy="718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2086" spc="594">
                <a:solidFill>
                  <a:srgbClr val="000000">
                    <a:alpha val="56863"/>
                  </a:srgbClr>
                </a:solidFill>
                <a:latin typeface="Code Pro Bold"/>
              </a:rPr>
              <a:t>Ayuda</a:t>
            </a:r>
          </a:p>
          <a:p>
            <a:pPr algn="ctr">
              <a:lnSpc>
                <a:spcPts val="2921"/>
              </a:lnSpc>
            </a:pPr>
          </a:p>
        </p:txBody>
      </p:sp>
      <p:sp>
        <p:nvSpPr>
          <p:cNvPr name="TextBox 64" id="64"/>
          <p:cNvSpPr txBox="true"/>
          <p:nvPr/>
        </p:nvSpPr>
        <p:spPr>
          <a:xfrm rot="0">
            <a:off x="7680828" y="12476484"/>
            <a:ext cx="1939010" cy="35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2086" spc="594">
                <a:solidFill>
                  <a:srgbClr val="000000">
                    <a:alpha val="56863"/>
                  </a:srgbClr>
                </a:solidFill>
                <a:latin typeface="Code Pro Bold"/>
              </a:rPr>
              <a:t>Asesores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5974131" y="35789268"/>
            <a:ext cx="1933239" cy="33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1886" spc="537">
                <a:solidFill>
                  <a:srgbClr val="000000">
                    <a:alpha val="56863"/>
                  </a:srgbClr>
                </a:solidFill>
                <a:latin typeface="Code Pro Bold"/>
              </a:rPr>
              <a:t>Aquí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2205727" y="40695504"/>
            <a:ext cx="3224719" cy="182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075" spc="591">
                <a:solidFill>
                  <a:srgbClr val="000000">
                    <a:alpha val="56863"/>
                  </a:srgbClr>
                </a:solidFill>
                <a:latin typeface="Code Pro Bold"/>
              </a:rPr>
              <a:t>Alquila tu </a:t>
            </a:r>
          </a:p>
          <a:p>
            <a:pPr algn="ctr">
              <a:lnSpc>
                <a:spcPts val="2905"/>
              </a:lnSpc>
            </a:pPr>
            <a:r>
              <a:rPr lang="en-US" sz="2075" spc="591">
                <a:solidFill>
                  <a:srgbClr val="000000">
                    <a:alpha val="56863"/>
                  </a:srgbClr>
                </a:solidFill>
                <a:latin typeface="Code Pro Bold"/>
              </a:rPr>
              <a:t>casa con</a:t>
            </a:r>
          </a:p>
          <a:p>
            <a:pPr algn="ctr">
              <a:lnSpc>
                <a:spcPts val="2905"/>
              </a:lnSpc>
            </a:pPr>
            <a:r>
              <a:rPr lang="en-US" sz="2075" spc="591">
                <a:solidFill>
                  <a:srgbClr val="000000">
                    <a:alpha val="56863"/>
                  </a:srgbClr>
                </a:solidFill>
                <a:latin typeface="Code Pro Bold"/>
              </a:rPr>
              <a:t>seguridad </a:t>
            </a:r>
          </a:p>
          <a:p>
            <a:pPr algn="ctr">
              <a:lnSpc>
                <a:spcPts val="2905"/>
              </a:lnSpc>
            </a:pPr>
            <a:r>
              <a:rPr lang="en-US" sz="2075" spc="591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2905"/>
              </a:lnSpc>
            </a:pPr>
          </a:p>
        </p:txBody>
      </p:sp>
      <p:sp>
        <p:nvSpPr>
          <p:cNvPr name="TextBox 67" id="67"/>
          <p:cNvSpPr txBox="true"/>
          <p:nvPr/>
        </p:nvSpPr>
        <p:spPr>
          <a:xfrm rot="0">
            <a:off x="2878079" y="42899975"/>
            <a:ext cx="2230188" cy="35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2086" spc="594">
                <a:solidFill>
                  <a:srgbClr val="000000">
                    <a:alpha val="56863"/>
                  </a:srgbClr>
                </a:solidFill>
                <a:latin typeface="Code Pro Bold"/>
              </a:rPr>
              <a:t>Alquilar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78785" y="1240202"/>
            <a:ext cx="1308651" cy="10829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53" t="0" r="153" b="0"/>
          <a:stretch>
            <a:fillRect/>
          </a:stretch>
        </p:blipFill>
        <p:spPr>
          <a:xfrm flipH="false" flipV="false" rot="0">
            <a:off x="7378785" y="2282755"/>
            <a:ext cx="1308299" cy="7086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74000"/>
          </a:blip>
          <a:srcRect l="20204" t="0" r="6250" b="0"/>
          <a:stretch>
            <a:fillRect/>
          </a:stretch>
        </p:blipFill>
        <p:spPr>
          <a:xfrm flipH="false" flipV="false" rot="0">
            <a:off x="-658882" y="1005965"/>
            <a:ext cx="6200371" cy="56204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6751" y="8769247"/>
            <a:ext cx="493982" cy="49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6751" y="9881582"/>
            <a:ext cx="493982" cy="4293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6751" y="10869321"/>
            <a:ext cx="493982" cy="4293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8970" y="11857060"/>
            <a:ext cx="493982" cy="4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6751" y="12916636"/>
            <a:ext cx="493982" cy="42931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18000"/>
          </a:blip>
          <a:srcRect l="0" t="20520" r="0" b="38725"/>
          <a:stretch>
            <a:fillRect/>
          </a:stretch>
        </p:blipFill>
        <p:spPr>
          <a:xfrm flipH="false" flipV="false" rot="0">
            <a:off x="-1801723" y="31638285"/>
            <a:ext cx="13871571" cy="565329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338000" y="31375945"/>
            <a:ext cx="9788875" cy="4234870"/>
            <a:chOff x="0" y="0"/>
            <a:chExt cx="2998889" cy="1297382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998889" cy="1297382"/>
            </a:xfrm>
            <a:custGeom>
              <a:avLst/>
              <a:gdLst/>
              <a:ahLst/>
              <a:cxnLst/>
              <a:rect r="r" b="b" t="t" l="l"/>
              <a:pathLst>
                <a:path h="1297382" w="2998889">
                  <a:moveTo>
                    <a:pt x="7118" y="0"/>
                  </a:moveTo>
                  <a:lnTo>
                    <a:pt x="2991771" y="0"/>
                  </a:lnTo>
                  <a:cubicBezTo>
                    <a:pt x="2995703" y="0"/>
                    <a:pt x="2998889" y="3187"/>
                    <a:pt x="2998889" y="7118"/>
                  </a:cubicBezTo>
                  <a:lnTo>
                    <a:pt x="2998889" y="1290264"/>
                  </a:lnTo>
                  <a:cubicBezTo>
                    <a:pt x="2998889" y="1294195"/>
                    <a:pt x="2995703" y="1297382"/>
                    <a:pt x="2991771" y="1297382"/>
                  </a:cubicBezTo>
                  <a:lnTo>
                    <a:pt x="7118" y="1297382"/>
                  </a:lnTo>
                  <a:cubicBezTo>
                    <a:pt x="3187" y="1297382"/>
                    <a:pt x="0" y="1294195"/>
                    <a:pt x="0" y="1290264"/>
                  </a:cubicBezTo>
                  <a:lnTo>
                    <a:pt x="0" y="7118"/>
                  </a:lnTo>
                  <a:cubicBezTo>
                    <a:pt x="0" y="3187"/>
                    <a:pt x="3187" y="0"/>
                    <a:pt x="7118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5665" y="33493380"/>
            <a:ext cx="6914108" cy="1839160"/>
            <a:chOff x="0" y="0"/>
            <a:chExt cx="2118185" cy="56343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118185" cy="563439"/>
            </a:xfrm>
            <a:custGeom>
              <a:avLst/>
              <a:gdLst/>
              <a:ahLst/>
              <a:cxnLst/>
              <a:rect r="r" b="b" t="t" l="l"/>
              <a:pathLst>
                <a:path h="563439" w="2118185">
                  <a:moveTo>
                    <a:pt x="10078" y="0"/>
                  </a:moveTo>
                  <a:lnTo>
                    <a:pt x="2108107" y="0"/>
                  </a:lnTo>
                  <a:cubicBezTo>
                    <a:pt x="2110780" y="0"/>
                    <a:pt x="2113343" y="1062"/>
                    <a:pt x="2115233" y="2952"/>
                  </a:cubicBezTo>
                  <a:cubicBezTo>
                    <a:pt x="2117123" y="4842"/>
                    <a:pt x="2118185" y="7405"/>
                    <a:pt x="2118185" y="10078"/>
                  </a:cubicBezTo>
                  <a:lnTo>
                    <a:pt x="2118185" y="553362"/>
                  </a:lnTo>
                  <a:cubicBezTo>
                    <a:pt x="2118185" y="558927"/>
                    <a:pt x="2113673" y="563439"/>
                    <a:pt x="2108107" y="563439"/>
                  </a:cubicBezTo>
                  <a:lnTo>
                    <a:pt x="10078" y="563439"/>
                  </a:lnTo>
                  <a:cubicBezTo>
                    <a:pt x="4512" y="563439"/>
                    <a:pt x="0" y="558927"/>
                    <a:pt x="0" y="553362"/>
                  </a:cubicBezTo>
                  <a:lnTo>
                    <a:pt x="0" y="10078"/>
                  </a:lnTo>
                  <a:cubicBezTo>
                    <a:pt x="0" y="4512"/>
                    <a:pt x="4512" y="0"/>
                    <a:pt x="10078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77148" y="34041844"/>
            <a:ext cx="1937061" cy="846469"/>
            <a:chOff x="0" y="0"/>
            <a:chExt cx="1133427" cy="495292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33427" cy="495292"/>
            </a:xfrm>
            <a:custGeom>
              <a:avLst/>
              <a:gdLst/>
              <a:ahLst/>
              <a:cxnLst/>
              <a:rect r="r" b="b" t="t" l="l"/>
              <a:pathLst>
                <a:path h="495292" w="1133427">
                  <a:moveTo>
                    <a:pt x="87928" y="0"/>
                  </a:moveTo>
                  <a:lnTo>
                    <a:pt x="1045498" y="0"/>
                  </a:lnTo>
                  <a:cubicBezTo>
                    <a:pt x="1068818" y="0"/>
                    <a:pt x="1091183" y="9264"/>
                    <a:pt x="1107673" y="25754"/>
                  </a:cubicBezTo>
                  <a:cubicBezTo>
                    <a:pt x="1124163" y="42243"/>
                    <a:pt x="1133427" y="64608"/>
                    <a:pt x="1133427" y="87928"/>
                  </a:cubicBezTo>
                  <a:lnTo>
                    <a:pt x="1133427" y="407364"/>
                  </a:lnTo>
                  <a:cubicBezTo>
                    <a:pt x="1133427" y="430684"/>
                    <a:pt x="1124163" y="453048"/>
                    <a:pt x="1107673" y="469538"/>
                  </a:cubicBezTo>
                  <a:cubicBezTo>
                    <a:pt x="1091183" y="486028"/>
                    <a:pt x="1068818" y="495292"/>
                    <a:pt x="1045498" y="495292"/>
                  </a:cubicBezTo>
                  <a:lnTo>
                    <a:pt x="87928" y="495292"/>
                  </a:lnTo>
                  <a:cubicBezTo>
                    <a:pt x="64608" y="495292"/>
                    <a:pt x="42243" y="486028"/>
                    <a:pt x="25754" y="469538"/>
                  </a:cubicBezTo>
                  <a:cubicBezTo>
                    <a:pt x="9264" y="453048"/>
                    <a:pt x="0" y="430684"/>
                    <a:pt x="0" y="407364"/>
                  </a:cubicBezTo>
                  <a:lnTo>
                    <a:pt x="0" y="87928"/>
                  </a:lnTo>
                  <a:cubicBezTo>
                    <a:pt x="0" y="64608"/>
                    <a:pt x="9264" y="42243"/>
                    <a:pt x="25754" y="25754"/>
                  </a:cubicBezTo>
                  <a:cubicBezTo>
                    <a:pt x="42243" y="9264"/>
                    <a:pt x="64608" y="0"/>
                    <a:pt x="87928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>
            <a:alphaModFix amt="58000"/>
          </a:blip>
          <a:srcRect l="0" t="7384" r="0" b="54007"/>
          <a:stretch>
            <a:fillRect/>
          </a:stretch>
        </p:blipFill>
        <p:spPr>
          <a:xfrm flipH="false" flipV="false" rot="0">
            <a:off x="-1801723" y="41103839"/>
            <a:ext cx="12248580" cy="4728888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rcRect l="9226" t="208" r="0" b="208"/>
          <a:stretch>
            <a:fillRect/>
          </a:stretch>
        </p:blipFill>
        <p:spPr>
          <a:xfrm flipH="false" flipV="false" rot="0">
            <a:off x="2255399" y="42506994"/>
            <a:ext cx="4027928" cy="207236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044906" y="41390196"/>
            <a:ext cx="3636988" cy="17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CONTÁCTO: 871871871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WHATSAPP: +34 627 942 564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INFO@DINSMALLORCA.COM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sp>
        <p:nvSpPr>
          <p:cNvPr name="AutoShape 23" id="23"/>
          <p:cNvSpPr/>
          <p:nvPr/>
        </p:nvSpPr>
        <p:spPr>
          <a:xfrm rot="0">
            <a:off x="6845838" y="42616081"/>
            <a:ext cx="3779529" cy="0"/>
          </a:xfrm>
          <a:prstGeom prst="line">
            <a:avLst/>
          </a:prstGeom>
          <a:ln cap="flat" w="19050">
            <a:solidFill>
              <a:srgbClr val="1B1C1F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7207163" y="42897050"/>
            <a:ext cx="3712050" cy="16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CALLE: SON OPRPÍ - 14A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07006 - PALMA DE MALLOCA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LUNES-VIERNES</a:t>
            </a: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 09:00-18:00HS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02351" y="44313979"/>
            <a:ext cx="530760" cy="53076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2548653" y="39670475"/>
            <a:ext cx="798738" cy="805966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559117" y="3349648"/>
            <a:ext cx="4137892" cy="384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545454">
                    <a:alpha val="56863"/>
                  </a:srgbClr>
                </a:solidFill>
                <a:latin typeface="Code Pro Bold"/>
              </a:rPr>
              <a:t>Escucha grandes historias de nuestro mundo inmobiliario con emocionantes experiencias de vida.</a:t>
            </a:r>
          </a:p>
          <a:p>
            <a:pPr algn="ctr">
              <a:lnSpc>
                <a:spcPts val="3419"/>
              </a:lnSpc>
            </a:pPr>
          </a:p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545454">
                    <a:alpha val="56863"/>
                  </a:srgbClr>
                </a:solidFill>
                <a:latin typeface="Code Pro Bold"/>
              </a:rPr>
              <a:t> 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6037" y="23310550"/>
            <a:ext cx="9028172" cy="603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</a:pPr>
            <a:r>
              <a:rPr lang="en-US" sz="2951" spc="841">
                <a:solidFill>
                  <a:srgbClr val="157375">
                    <a:alpha val="56863"/>
                  </a:srgbClr>
                </a:solidFill>
                <a:latin typeface="Code Pro"/>
              </a:rPr>
              <a:t>¿Te apetece contarnos tu historia?</a:t>
            </a:r>
          </a:p>
          <a:p>
            <a:pPr algn="ctr">
              <a:lnSpc>
                <a:spcPts val="5147"/>
              </a:lnSpc>
            </a:pPr>
            <a:r>
              <a:rPr lang="en-US" sz="2451" spc="698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5147"/>
              </a:lnSpc>
            </a:pPr>
            <a:r>
              <a:rPr lang="en-US" sz="2451" spc="698">
                <a:solidFill>
                  <a:srgbClr val="000000">
                    <a:alpha val="56863"/>
                  </a:srgbClr>
                </a:solidFill>
                <a:latin typeface="Code Pro"/>
              </a:rPr>
              <a:t>Contacta con nosotros y serás invitado a un </a:t>
            </a:r>
            <a:r>
              <a:rPr lang="en-US" sz="2451" spc="698">
                <a:solidFill>
                  <a:srgbClr val="000000">
                    <a:alpha val="56863"/>
                  </a:srgbClr>
                </a:solidFill>
                <a:latin typeface="Code Pro Bold"/>
              </a:rPr>
              <a:t>desayuno podcast</a:t>
            </a:r>
            <a:r>
              <a:rPr lang="en-US" sz="2451" spc="698">
                <a:solidFill>
                  <a:srgbClr val="000000">
                    <a:alpha val="56863"/>
                  </a:srgbClr>
                </a:solidFill>
                <a:latin typeface="Code Pro"/>
              </a:rPr>
              <a:t> en nuestro estudio de grabación de DinsMallorca.</a:t>
            </a:r>
          </a:p>
          <a:p>
            <a:pPr algn="ctr">
              <a:lnSpc>
                <a:spcPts val="5147"/>
              </a:lnSpc>
            </a:pPr>
          </a:p>
          <a:p>
            <a:pPr algn="ctr">
              <a:lnSpc>
                <a:spcPts val="5147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86037" y="38177401"/>
            <a:ext cx="9028172" cy="122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2451" spc="698">
                <a:solidFill>
                  <a:srgbClr val="000000">
                    <a:alpha val="56863"/>
                  </a:srgbClr>
                </a:solidFill>
                <a:latin typeface="Code Pro"/>
              </a:rPr>
              <a:t>También puedes enviarnos una nota de voz de tu historia.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6">
            <a:alphaModFix amt="6000"/>
          </a:blip>
          <a:srcRect l="365" t="0" r="26546" b="49388"/>
          <a:stretch>
            <a:fillRect/>
          </a:stretch>
        </p:blipFill>
        <p:spPr>
          <a:xfrm flipH="false" flipV="false" rot="812555">
            <a:off x="8505152" y="36656719"/>
            <a:ext cx="6151730" cy="6253119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-3466726" y="20276494"/>
            <a:ext cx="6603103" cy="6253119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6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8334092" y="-1703516"/>
            <a:ext cx="6603103" cy="6253119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38119" y="7459329"/>
            <a:ext cx="10306012" cy="745508"/>
            <a:chOff x="0" y="0"/>
            <a:chExt cx="3157318" cy="228391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3157318" cy="228391"/>
            </a:xfrm>
            <a:custGeom>
              <a:avLst/>
              <a:gdLst/>
              <a:ahLst/>
              <a:cxnLst/>
              <a:rect r="r" b="b" t="t" l="l"/>
              <a:pathLst>
                <a:path h="228391" w="3157318">
                  <a:moveTo>
                    <a:pt x="6761" y="0"/>
                  </a:moveTo>
                  <a:lnTo>
                    <a:pt x="3150557" y="0"/>
                  </a:lnTo>
                  <a:cubicBezTo>
                    <a:pt x="3154291" y="0"/>
                    <a:pt x="3157318" y="3027"/>
                    <a:pt x="3157318" y="6761"/>
                  </a:cubicBezTo>
                  <a:lnTo>
                    <a:pt x="3157318" y="221631"/>
                  </a:lnTo>
                  <a:cubicBezTo>
                    <a:pt x="3157318" y="225364"/>
                    <a:pt x="3154291" y="228391"/>
                    <a:pt x="3150557" y="228391"/>
                  </a:cubicBezTo>
                  <a:lnTo>
                    <a:pt x="6761" y="228391"/>
                  </a:lnTo>
                  <a:cubicBezTo>
                    <a:pt x="3027" y="228391"/>
                    <a:pt x="0" y="225364"/>
                    <a:pt x="0" y="221631"/>
                  </a:cubicBezTo>
                  <a:lnTo>
                    <a:pt x="0" y="6761"/>
                  </a:lnTo>
                  <a:cubicBezTo>
                    <a:pt x="0" y="3027"/>
                    <a:pt x="3027" y="0"/>
                    <a:pt x="6761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  <a:r>
                <a:rPr lang="en-US" sz="2524">
                  <a:solidFill>
                    <a:srgbClr val="000000">
                      <a:alpha val="22745"/>
                    </a:srgbClr>
                  </a:solidFill>
                  <a:latin typeface="Montserrat Classic"/>
                </a:rPr>
                <a:t> 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284926" y="14114222"/>
            <a:ext cx="1752110" cy="564580"/>
            <a:chOff x="0" y="0"/>
            <a:chExt cx="1056602" cy="340468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056602" cy="340468"/>
            </a:xfrm>
            <a:custGeom>
              <a:avLst/>
              <a:gdLst/>
              <a:ahLst/>
              <a:cxnLst/>
              <a:rect r="r" b="b" t="t" l="l"/>
              <a:pathLst>
                <a:path h="340468" w="1056602">
                  <a:moveTo>
                    <a:pt x="97210" y="0"/>
                  </a:moveTo>
                  <a:lnTo>
                    <a:pt x="959392" y="0"/>
                  </a:lnTo>
                  <a:cubicBezTo>
                    <a:pt x="1013080" y="0"/>
                    <a:pt x="1056602" y="43522"/>
                    <a:pt x="1056602" y="97210"/>
                  </a:cubicBezTo>
                  <a:lnTo>
                    <a:pt x="1056602" y="243258"/>
                  </a:lnTo>
                  <a:cubicBezTo>
                    <a:pt x="1056602" y="269040"/>
                    <a:pt x="1046360" y="293765"/>
                    <a:pt x="1028130" y="311996"/>
                  </a:cubicBezTo>
                  <a:cubicBezTo>
                    <a:pt x="1009900" y="330226"/>
                    <a:pt x="985174" y="340468"/>
                    <a:pt x="959392" y="340468"/>
                  </a:cubicBezTo>
                  <a:lnTo>
                    <a:pt x="97210" y="340468"/>
                  </a:lnTo>
                  <a:cubicBezTo>
                    <a:pt x="71428" y="340468"/>
                    <a:pt x="46702" y="330226"/>
                    <a:pt x="28472" y="311996"/>
                  </a:cubicBezTo>
                  <a:cubicBezTo>
                    <a:pt x="10242" y="293765"/>
                    <a:pt x="0" y="269040"/>
                    <a:pt x="0" y="243258"/>
                  </a:cubicBezTo>
                  <a:lnTo>
                    <a:pt x="0" y="97210"/>
                  </a:lnTo>
                  <a:cubicBezTo>
                    <a:pt x="0" y="71428"/>
                    <a:pt x="10242" y="46702"/>
                    <a:pt x="28472" y="28472"/>
                  </a:cubicBezTo>
                  <a:cubicBezTo>
                    <a:pt x="46702" y="10242"/>
                    <a:pt x="71428" y="0"/>
                    <a:pt x="97210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952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2974"/>
                </a:lnSpc>
              </a:pPr>
            </a:p>
          </p:txBody>
        </p: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89140" y="14140148"/>
            <a:ext cx="456943" cy="577495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3181853" y="13405731"/>
            <a:ext cx="4039035" cy="117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</a:pPr>
          </a:p>
          <a:p>
            <a:pPr algn="ctr">
              <a:lnSpc>
                <a:spcPts val="3145"/>
              </a:lnSpc>
            </a:pPr>
          </a:p>
          <a:p>
            <a:pPr algn="ctr">
              <a:lnSpc>
                <a:spcPts val="3145"/>
              </a:lnSpc>
            </a:pPr>
            <a:r>
              <a:rPr lang="en-US" sz="2246" spc="640">
                <a:solidFill>
                  <a:srgbClr val="000000">
                    <a:alpha val="56863"/>
                  </a:srgbClr>
                </a:solidFill>
                <a:latin typeface="Code Pro Bold"/>
              </a:rPr>
              <a:t>Más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3691503" y="14140148"/>
            <a:ext cx="405697" cy="512729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9"/>
          <a:srcRect l="0" t="12595" r="0" b="11763"/>
          <a:stretch>
            <a:fillRect/>
          </a:stretch>
        </p:blipFill>
        <p:spPr>
          <a:xfrm flipH="false" flipV="false" rot="0">
            <a:off x="-165175" y="16470242"/>
            <a:ext cx="10547425" cy="5318761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0">
            <a:alphaModFix amt="23000"/>
          </a:blip>
          <a:srcRect l="0" t="0" r="0" b="0"/>
          <a:stretch>
            <a:fillRect/>
          </a:stretch>
        </p:blipFill>
        <p:spPr>
          <a:xfrm flipH="false" flipV="false" rot="0">
            <a:off x="-1927578" y="25992976"/>
            <a:ext cx="4779627" cy="5569849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78303" y="7624785"/>
            <a:ext cx="10169293" cy="74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42" spc="1088">
                <a:solidFill>
                  <a:srgbClr val="03989E">
                    <a:alpha val="56863"/>
                  </a:srgbClr>
                </a:solidFill>
                <a:latin typeface="Code Pro Bold"/>
              </a:rPr>
              <a:t>TIPO        TITULO          CATEGORIA </a:t>
            </a:r>
          </a:p>
          <a:p>
            <a:pPr algn="ctr">
              <a:lnSpc>
                <a:spcPts val="3139"/>
              </a:lnSpc>
            </a:pPr>
            <a:r>
              <a:rPr lang="en-US" sz="2242" spc="1139">
                <a:solidFill>
                  <a:srgbClr val="03989E">
                    <a:alpha val="56863"/>
                  </a:srgbClr>
                </a:solidFill>
                <a:latin typeface="Code Pro Bold"/>
              </a:rPr>
              <a:t>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80415" y="31521298"/>
            <a:ext cx="2082883" cy="30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NOMBRES: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80415" y="32205418"/>
            <a:ext cx="2523680" cy="62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APRELLIDOS:</a:t>
            </a:r>
          </a:p>
          <a:p>
            <a:pPr algn="ctr">
              <a:lnSpc>
                <a:spcPts val="2515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523265" y="32910865"/>
            <a:ext cx="2025388" cy="30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CORREO: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833145" y="32174944"/>
            <a:ext cx="2025388" cy="62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TELÉFONO: </a:t>
            </a:r>
          </a:p>
          <a:p>
            <a:pPr algn="ctr">
              <a:lnSpc>
                <a:spcPts val="2515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321716" y="33926190"/>
            <a:ext cx="3392344" cy="93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 Bold"/>
              </a:rPr>
              <a:t>¿Cuándo te </a:t>
            </a:r>
          </a:p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 Bold"/>
              </a:rPr>
              <a:t>iría bien </a:t>
            </a:r>
          </a:p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 Bold"/>
              </a:rPr>
              <a:t>grabar?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033111" y="34310259"/>
            <a:ext cx="1757076" cy="5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596" spc="455">
                <a:solidFill>
                  <a:srgbClr val="000000">
                    <a:alpha val="56863"/>
                  </a:srgbClr>
                </a:solidFill>
                <a:latin typeface="Code Pro"/>
              </a:rPr>
              <a:t>ENVIAR</a:t>
            </a:r>
          </a:p>
          <a:p>
            <a:pPr algn="ctr">
              <a:lnSpc>
                <a:spcPts val="2235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549564" y="46175628"/>
            <a:ext cx="9472727" cy="90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  <a:spcBef>
                <a:spcPct val="0"/>
              </a:spcBef>
            </a:pPr>
          </a:p>
          <a:p>
            <a:pPr algn="ctr">
              <a:lnSpc>
                <a:spcPts val="2439"/>
              </a:lnSpc>
              <a:spcBef>
                <a:spcPct val="0"/>
              </a:spcBef>
            </a:pPr>
            <a:r>
              <a:rPr lang="en-US" sz="1742" spc="496">
                <a:solidFill>
                  <a:srgbClr val="000000"/>
                </a:solidFill>
                <a:latin typeface="Code Pro"/>
              </a:rPr>
              <a:t>Política de Privacidad | Aviso Legal | Política de Cookies | Preguntas frecuentes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93188" y="8832629"/>
            <a:ext cx="2523680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Mi madre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10590" y="9715322"/>
            <a:ext cx="5924837" cy="86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Una venta</a:t>
            </a:r>
          </a:p>
          <a:p>
            <a:pPr algn="just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 complicada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73873" y="11036165"/>
            <a:ext cx="5924837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Infidelidad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57006" y="11870867"/>
            <a:ext cx="5924837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Partida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96051" y="12855204"/>
            <a:ext cx="5924837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Embarazo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612646" y="8816628"/>
            <a:ext cx="2523680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Emotiva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615284" y="11960933"/>
            <a:ext cx="2523680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Emotiva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783787" y="11063643"/>
            <a:ext cx="3409034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Emocionante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615284" y="9888535"/>
            <a:ext cx="2523680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Incríble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729931" y="12897644"/>
            <a:ext cx="3409034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Divertida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0" y="22062137"/>
            <a:ext cx="9725609" cy="53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35"/>
              </a:lnSpc>
            </a:pPr>
            <a:r>
              <a:rPr lang="en-US" sz="3096" spc="882">
                <a:solidFill>
                  <a:srgbClr val="7EA228">
                    <a:alpha val="56863"/>
                  </a:srgbClr>
                </a:solidFill>
                <a:latin typeface="Code Pro"/>
              </a:rPr>
              <a:t>¿Cuál ha sido tu experiencia?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3530180" y="39899075"/>
            <a:ext cx="4057875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+34 627 942 564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70340" y="28635025"/>
            <a:ext cx="9725609" cy="1616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5"/>
              </a:lnSpc>
            </a:pPr>
            <a:r>
              <a:rPr lang="en-US" sz="3096" spc="882">
                <a:solidFill>
                  <a:srgbClr val="03989E">
                    <a:alpha val="56863"/>
                  </a:srgbClr>
                </a:solidFill>
                <a:latin typeface="Code Pro"/>
              </a:rPr>
              <a:t>Nos encantará </a:t>
            </a:r>
          </a:p>
          <a:p>
            <a:pPr algn="ctr">
              <a:lnSpc>
                <a:spcPts val="4335"/>
              </a:lnSpc>
            </a:pPr>
            <a:r>
              <a:rPr lang="en-US" sz="3096" spc="882">
                <a:solidFill>
                  <a:srgbClr val="03989E">
                    <a:alpha val="56863"/>
                  </a:srgbClr>
                </a:solidFill>
                <a:latin typeface="Code Pro"/>
              </a:rPr>
              <a:t>conocer tu</a:t>
            </a:r>
          </a:p>
          <a:p>
            <a:pPr algn="ctr">
              <a:lnSpc>
                <a:spcPts val="4335"/>
              </a:lnSpc>
            </a:pPr>
            <a:r>
              <a:rPr lang="en-US" sz="3096" spc="882">
                <a:solidFill>
                  <a:srgbClr val="03989E">
                    <a:alpha val="56863"/>
                  </a:srgbClr>
                </a:solidFill>
                <a:latin typeface="Code Pro"/>
              </a:rPr>
              <a:t> historia.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697207" y="8783054"/>
            <a:ext cx="2523680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...............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992395" y="9823229"/>
            <a:ext cx="2523680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...............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335883" y="10985409"/>
            <a:ext cx="2523680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...............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520217" y="11932299"/>
            <a:ext cx="2523680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...............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520217" y="12855204"/>
            <a:ext cx="2523680" cy="42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496" spc="711">
                <a:solidFill>
                  <a:srgbClr val="000000">
                    <a:alpha val="56863"/>
                  </a:srgbClr>
                </a:solidFill>
                <a:latin typeface="Code Pro"/>
              </a:rPr>
              <a:t>...............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99736" y="6779268"/>
            <a:ext cx="4763663" cy="1761171"/>
            <a:chOff x="0" y="0"/>
            <a:chExt cx="1459381" cy="53954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459381" cy="539547"/>
            </a:xfrm>
            <a:custGeom>
              <a:avLst/>
              <a:gdLst/>
              <a:ahLst/>
              <a:cxnLst/>
              <a:rect r="r" b="b" t="t" l="l"/>
              <a:pathLst>
                <a:path h="539547" w="1459381">
                  <a:moveTo>
                    <a:pt x="14627" y="0"/>
                  </a:moveTo>
                  <a:lnTo>
                    <a:pt x="1444754" y="0"/>
                  </a:lnTo>
                  <a:cubicBezTo>
                    <a:pt x="1452833" y="0"/>
                    <a:pt x="1459381" y="6549"/>
                    <a:pt x="1459381" y="14627"/>
                  </a:cubicBezTo>
                  <a:lnTo>
                    <a:pt x="1459381" y="524920"/>
                  </a:lnTo>
                  <a:cubicBezTo>
                    <a:pt x="1459381" y="528799"/>
                    <a:pt x="1457840" y="532520"/>
                    <a:pt x="1455097" y="535263"/>
                  </a:cubicBezTo>
                  <a:cubicBezTo>
                    <a:pt x="1452354" y="538006"/>
                    <a:pt x="1448634" y="539547"/>
                    <a:pt x="1444754" y="539547"/>
                  </a:cubicBezTo>
                  <a:lnTo>
                    <a:pt x="14627" y="539547"/>
                  </a:lnTo>
                  <a:cubicBezTo>
                    <a:pt x="6549" y="539547"/>
                    <a:pt x="0" y="532998"/>
                    <a:pt x="0" y="524920"/>
                  </a:cubicBezTo>
                  <a:lnTo>
                    <a:pt x="0" y="14627"/>
                  </a:lnTo>
                  <a:cubicBezTo>
                    <a:pt x="0" y="10748"/>
                    <a:pt x="1541" y="7027"/>
                    <a:pt x="4284" y="4284"/>
                  </a:cubicBezTo>
                  <a:cubicBezTo>
                    <a:pt x="7027" y="1541"/>
                    <a:pt x="10748" y="0"/>
                    <a:pt x="14627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31419" y="6386860"/>
            <a:ext cx="5265909" cy="2490845"/>
            <a:chOff x="0" y="0"/>
            <a:chExt cx="1613247" cy="76308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13247" cy="763087"/>
            </a:xfrm>
            <a:custGeom>
              <a:avLst/>
              <a:gdLst/>
              <a:ahLst/>
              <a:cxnLst/>
              <a:rect r="r" b="b" t="t" l="l"/>
              <a:pathLst>
                <a:path h="763087" w="1613247">
                  <a:moveTo>
                    <a:pt x="13232" y="0"/>
                  </a:moveTo>
                  <a:lnTo>
                    <a:pt x="1600016" y="0"/>
                  </a:lnTo>
                  <a:cubicBezTo>
                    <a:pt x="1603525" y="0"/>
                    <a:pt x="1606891" y="1394"/>
                    <a:pt x="1609372" y="3875"/>
                  </a:cubicBezTo>
                  <a:cubicBezTo>
                    <a:pt x="1611853" y="6357"/>
                    <a:pt x="1613247" y="9722"/>
                    <a:pt x="1613247" y="13232"/>
                  </a:cubicBezTo>
                  <a:lnTo>
                    <a:pt x="1613247" y="749856"/>
                  </a:lnTo>
                  <a:cubicBezTo>
                    <a:pt x="1613247" y="753365"/>
                    <a:pt x="1611853" y="756731"/>
                    <a:pt x="1609372" y="759212"/>
                  </a:cubicBezTo>
                  <a:cubicBezTo>
                    <a:pt x="1606891" y="761693"/>
                    <a:pt x="1603525" y="763087"/>
                    <a:pt x="1600016" y="763087"/>
                  </a:cubicBezTo>
                  <a:lnTo>
                    <a:pt x="13232" y="763087"/>
                  </a:lnTo>
                  <a:cubicBezTo>
                    <a:pt x="9722" y="763087"/>
                    <a:pt x="6357" y="761693"/>
                    <a:pt x="3875" y="759212"/>
                  </a:cubicBezTo>
                  <a:cubicBezTo>
                    <a:pt x="1394" y="756731"/>
                    <a:pt x="0" y="753365"/>
                    <a:pt x="0" y="749856"/>
                  </a:cubicBezTo>
                  <a:lnTo>
                    <a:pt x="0" y="13232"/>
                  </a:lnTo>
                  <a:cubicBezTo>
                    <a:pt x="0" y="9722"/>
                    <a:pt x="1394" y="6357"/>
                    <a:pt x="3875" y="3875"/>
                  </a:cubicBezTo>
                  <a:cubicBezTo>
                    <a:pt x="6357" y="1394"/>
                    <a:pt x="9722" y="0"/>
                    <a:pt x="13232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391479" y="2011560"/>
            <a:ext cx="4211107" cy="448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3169" spc="903">
                <a:solidFill>
                  <a:srgbClr val="000000">
                    <a:alpha val="56863"/>
                  </a:srgbClr>
                </a:solidFill>
                <a:latin typeface="Code Pro"/>
              </a:rPr>
              <a:t> </a:t>
            </a:r>
          </a:p>
          <a:p>
            <a:pPr algn="ctr">
              <a:lnSpc>
                <a:spcPts val="4437"/>
              </a:lnSpc>
            </a:pPr>
            <a:r>
              <a:rPr lang="en-US" sz="3169" spc="903">
                <a:solidFill>
                  <a:srgbClr val="000000">
                    <a:alpha val="56863"/>
                  </a:srgbClr>
                </a:solidFill>
                <a:latin typeface="Code Pro"/>
              </a:rPr>
              <a:t>¿Conoces los puntos débiles y fuertes de tu casa? </a:t>
            </a:r>
          </a:p>
          <a:p>
            <a:pPr algn="ctr">
              <a:lnSpc>
                <a:spcPts val="4437"/>
              </a:lnSpc>
            </a:pPr>
            <a:r>
              <a:rPr lang="en-US" sz="3169" spc="903">
                <a:solidFill>
                  <a:srgbClr val="000000">
                    <a:alpha val="56863"/>
                  </a:srgbClr>
                </a:solidFill>
                <a:latin typeface="Code Pro"/>
              </a:rPr>
              <a:t> </a:t>
            </a:r>
          </a:p>
          <a:p>
            <a:pPr algn="ctr">
              <a:lnSpc>
                <a:spcPts val="4437"/>
              </a:lnSpc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alphaModFix amt="61000"/>
          </a:blip>
          <a:srcRect l="4266" t="25541" r="13765" b="12807"/>
          <a:stretch>
            <a:fillRect/>
          </a:stretch>
        </p:blipFill>
        <p:spPr>
          <a:xfrm flipH="false" flipV="false" rot="0">
            <a:off x="-1101448" y="-505391"/>
            <a:ext cx="5778582" cy="651125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63686" t="3323" r="913" b="2178"/>
          <a:stretch>
            <a:fillRect/>
          </a:stretch>
        </p:blipFill>
        <p:spPr>
          <a:xfrm flipH="false" flipV="false" rot="0">
            <a:off x="5017770" y="27543159"/>
            <a:ext cx="5219604" cy="462707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3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9039" y="11991451"/>
            <a:ext cx="4432879" cy="327373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7076" y="21796065"/>
            <a:ext cx="4481689" cy="330978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83114" y="16484385"/>
            <a:ext cx="4444289" cy="328216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alphaModFix amt="65999"/>
          </a:blip>
          <a:srcRect l="9226" t="208" r="0" b="208"/>
          <a:stretch>
            <a:fillRect/>
          </a:stretch>
        </p:blipFill>
        <p:spPr>
          <a:xfrm flipH="false" flipV="false" rot="0">
            <a:off x="5010625" y="-426103"/>
            <a:ext cx="5692249" cy="292865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46000"/>
          </a:blip>
          <a:srcRect l="0" t="7384" r="0" b="54007"/>
          <a:stretch>
            <a:fillRect/>
          </a:stretch>
        </p:blipFill>
        <p:spPr>
          <a:xfrm flipH="false" flipV="false" rot="0">
            <a:off x="-1801723" y="41103839"/>
            <a:ext cx="12248580" cy="472888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9226" t="208" r="0" b="208"/>
          <a:stretch>
            <a:fillRect/>
          </a:stretch>
        </p:blipFill>
        <p:spPr>
          <a:xfrm flipH="false" flipV="false" rot="0">
            <a:off x="1836445" y="42532589"/>
            <a:ext cx="4027928" cy="2072365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044906" y="41390196"/>
            <a:ext cx="3636988" cy="17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CONTÁCTO: 871871871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WHATSAPP: +34 627 942 564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INFO@DINSMALLORCA.COM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sp>
        <p:nvSpPr>
          <p:cNvPr name="AutoShape 18" id="18"/>
          <p:cNvSpPr/>
          <p:nvPr/>
        </p:nvSpPr>
        <p:spPr>
          <a:xfrm rot="0">
            <a:off x="6845838" y="42616081"/>
            <a:ext cx="3779529" cy="0"/>
          </a:xfrm>
          <a:prstGeom prst="line">
            <a:avLst/>
          </a:prstGeom>
          <a:ln cap="flat" w="19050">
            <a:solidFill>
              <a:srgbClr val="1B1C1F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7207163" y="42897050"/>
            <a:ext cx="3712050" cy="16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CALLE: SON OPRPÍ - 14A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07006 - PALMA DE MALLOCA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LUNES-VIERNES</a:t>
            </a: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 09:00-18:00HS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02351" y="44313979"/>
            <a:ext cx="530760" cy="53076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5724744" y="31814370"/>
            <a:ext cx="3624538" cy="87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Después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4475" y="23226974"/>
            <a:ext cx="4319468" cy="10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500" spc="224">
                <a:solidFill>
                  <a:srgbClr val="545454"/>
                </a:solidFill>
                <a:latin typeface="Code Pro Bold"/>
              </a:rPr>
              <a:t>ELIMINA</a:t>
            </a:r>
          </a:p>
          <a:p>
            <a:pPr algn="ctr">
              <a:lnSpc>
                <a:spcPts val="413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268765" y="22429921"/>
            <a:ext cx="4565166" cy="132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"/>
              </a:rPr>
              <a:t>Fotos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"/>
              </a:rPr>
              <a:t>personales.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50111" y="12404228"/>
            <a:ext cx="3969146" cy="132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"/>
              </a:rPr>
              <a:t>Documentación preparada.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39079" y="13738808"/>
            <a:ext cx="3982123" cy="132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"/>
              </a:rPr>
              <a:t>Asesoramiento profesional.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67636" y="24152385"/>
            <a:ext cx="3624538" cy="87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"/>
              </a:rPr>
              <a:t>Malos olores.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9254" y="33122569"/>
            <a:ext cx="8794461" cy="538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3989E">
                    <a:alpha val="56863"/>
                  </a:srgbClr>
                </a:solidFill>
                <a:latin typeface="Code Pro"/>
              </a:rPr>
              <a:t>El 71 % de la </a:t>
            </a:r>
            <a:r>
              <a:rPr lang="en-US" sz="3393" spc="967">
                <a:solidFill>
                  <a:srgbClr val="03989E">
                    <a:alpha val="56863"/>
                  </a:srgbClr>
                </a:solidFill>
                <a:latin typeface="Code Pro Bold"/>
              </a:rPr>
              <a:t>COMPRA</a:t>
            </a:r>
            <a:r>
              <a:rPr lang="en-US" sz="3393" spc="967">
                <a:solidFill>
                  <a:srgbClr val="03989E">
                    <a:alpha val="56863"/>
                  </a:srgbClr>
                </a:solidFill>
                <a:latin typeface="Code Pro"/>
              </a:rPr>
              <a:t> de un libro la define </a:t>
            </a:r>
          </a:p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3989E">
                    <a:alpha val="56863"/>
                  </a:srgbClr>
                </a:solidFill>
                <a:latin typeface="Code Pro"/>
              </a:rPr>
              <a:t>su portada.</a:t>
            </a:r>
          </a:p>
          <a:p>
            <a:pPr algn="ctr">
              <a:lnSpc>
                <a:spcPts val="4751"/>
              </a:lnSpc>
            </a:pPr>
          </a:p>
          <a:p>
            <a:pPr algn="ctr">
              <a:lnSpc>
                <a:spcPts val="4751"/>
              </a:lnSpc>
            </a:pPr>
          </a:p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00000">
                    <a:alpha val="56863"/>
                  </a:srgbClr>
                </a:solidFill>
                <a:latin typeface="Code Pro"/>
              </a:rPr>
              <a:t>¿Qué portada tiene tu casa? </a:t>
            </a:r>
          </a:p>
          <a:p>
            <a:pPr algn="ctr">
              <a:lnSpc>
                <a:spcPts val="4751"/>
              </a:lnSpc>
            </a:pP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4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-4112721" y="21277287"/>
            <a:ext cx="6603103" cy="6253119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924309" y="9398882"/>
            <a:ext cx="8898252" cy="1922582"/>
            <a:chOff x="0" y="0"/>
            <a:chExt cx="2726041" cy="588996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2726041" cy="588996"/>
            </a:xfrm>
            <a:custGeom>
              <a:avLst/>
              <a:gdLst/>
              <a:ahLst/>
              <a:cxnLst/>
              <a:rect r="r" b="b" t="t" l="l"/>
              <a:pathLst>
                <a:path h="588996" w="2726041">
                  <a:moveTo>
                    <a:pt x="7830" y="0"/>
                  </a:moveTo>
                  <a:lnTo>
                    <a:pt x="2718210" y="0"/>
                  </a:lnTo>
                  <a:cubicBezTo>
                    <a:pt x="2722535" y="0"/>
                    <a:pt x="2726041" y="3506"/>
                    <a:pt x="2726041" y="7830"/>
                  </a:cubicBezTo>
                  <a:lnTo>
                    <a:pt x="2726041" y="581166"/>
                  </a:lnTo>
                  <a:cubicBezTo>
                    <a:pt x="2726041" y="585490"/>
                    <a:pt x="2722535" y="588996"/>
                    <a:pt x="2718210" y="588996"/>
                  </a:cubicBezTo>
                  <a:lnTo>
                    <a:pt x="7830" y="588996"/>
                  </a:lnTo>
                  <a:cubicBezTo>
                    <a:pt x="3506" y="588996"/>
                    <a:pt x="0" y="585490"/>
                    <a:pt x="0" y="581166"/>
                  </a:cubicBezTo>
                  <a:lnTo>
                    <a:pt x="0" y="7830"/>
                  </a:lnTo>
                  <a:cubicBezTo>
                    <a:pt x="0" y="3506"/>
                    <a:pt x="3506" y="0"/>
                    <a:pt x="7830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4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-595172">
            <a:off x="8495619" y="5489009"/>
            <a:ext cx="6603103" cy="6253119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135488">
            <a:off x="7617661" y="35377158"/>
            <a:ext cx="6603103" cy="6253119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4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8408991" y="22169963"/>
            <a:ext cx="6603103" cy="625311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>
            <a:alphaModFix amt="34000"/>
          </a:blip>
          <a:srcRect l="0" t="2795" r="0" b="2795"/>
          <a:stretch>
            <a:fillRect/>
          </a:stretch>
        </p:blipFill>
        <p:spPr>
          <a:xfrm flipH="false" flipV="false" rot="0">
            <a:off x="783836" y="38316062"/>
            <a:ext cx="8305800" cy="1578102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4014361" y="7087665"/>
            <a:ext cx="4284011" cy="193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2757" spc="785">
                <a:solidFill>
                  <a:srgbClr val="000000">
                    <a:alpha val="56863"/>
                  </a:srgbClr>
                </a:solidFill>
                <a:latin typeface="Code Pro Bold"/>
              </a:rPr>
              <a:t>Puesta en </a:t>
            </a:r>
          </a:p>
          <a:p>
            <a:pPr algn="ctr">
              <a:lnSpc>
                <a:spcPts val="3860"/>
              </a:lnSpc>
            </a:pPr>
            <a:r>
              <a:rPr lang="en-US" sz="2757" spc="785">
                <a:solidFill>
                  <a:srgbClr val="000000">
                    <a:alpha val="56863"/>
                  </a:srgbClr>
                </a:solidFill>
                <a:latin typeface="Code Pro Bold"/>
              </a:rPr>
              <a:t>Escena</a:t>
            </a:r>
          </a:p>
          <a:p>
            <a:pPr algn="ctr">
              <a:lnSpc>
                <a:spcPts val="3860"/>
              </a:lnSpc>
            </a:pPr>
            <a:r>
              <a:rPr lang="en-US" sz="2757" spc="785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86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50910" y="26115497"/>
            <a:ext cx="9771651" cy="171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7"/>
              </a:lnSpc>
            </a:pPr>
            <a:r>
              <a:rPr lang="en-US" sz="3269" spc="931">
                <a:solidFill>
                  <a:srgbClr val="000000">
                    <a:alpha val="56863"/>
                  </a:srgbClr>
                </a:solidFill>
                <a:latin typeface="Code Pro"/>
              </a:rPr>
              <a:t> </a:t>
            </a:r>
          </a:p>
          <a:p>
            <a:pPr algn="ctr">
              <a:lnSpc>
                <a:spcPts val="4577"/>
              </a:lnSpc>
            </a:pPr>
            <a:r>
              <a:rPr lang="en-US" sz="3269" spc="931">
                <a:solidFill>
                  <a:srgbClr val="000000">
                    <a:alpha val="56863"/>
                  </a:srgbClr>
                </a:solidFill>
                <a:latin typeface="Code Pro"/>
              </a:rPr>
              <a:t>¿Cómo potenciar tu venta? </a:t>
            </a:r>
          </a:p>
          <a:p>
            <a:pPr algn="ctr">
              <a:lnSpc>
                <a:spcPts val="4577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716002" y="31814370"/>
            <a:ext cx="3624538" cy="87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Antes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3818" y="13463218"/>
            <a:ext cx="4319468" cy="53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500" spc="224">
                <a:solidFill>
                  <a:srgbClr val="545454"/>
                </a:solidFill>
                <a:latin typeface="Code Pro Bold"/>
              </a:rPr>
              <a:t>NECESITAS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171998" y="17980922"/>
            <a:ext cx="4319468" cy="53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500" spc="224">
                <a:solidFill>
                  <a:srgbClr val="545454"/>
                </a:solidFill>
                <a:latin typeface="Code Pro Bold"/>
              </a:rPr>
              <a:t>INCLUYE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39079" y="20985746"/>
            <a:ext cx="3624538" cy="132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"/>
              </a:rPr>
              <a:t>Mobiliario innecesario.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31462" y="16312935"/>
            <a:ext cx="3624538" cy="177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"/>
              </a:rPr>
              <a:t>Plantas y buena decoración.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11696" y="18466062"/>
            <a:ext cx="3624538" cy="132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7"/>
              </a:lnSpc>
            </a:pPr>
            <a:r>
              <a:rPr lang="en-US" sz="2569" spc="732">
                <a:solidFill>
                  <a:srgbClr val="000000">
                    <a:alpha val="56863"/>
                  </a:srgbClr>
                </a:solidFill>
                <a:latin typeface="Code Pro"/>
              </a:rPr>
              <a:t>Ficha técnica.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9564" y="46175628"/>
            <a:ext cx="9472727" cy="90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  <a:spcBef>
                <a:spcPct val="0"/>
              </a:spcBef>
            </a:pPr>
          </a:p>
          <a:p>
            <a:pPr algn="ctr">
              <a:lnSpc>
                <a:spcPts val="2439"/>
              </a:lnSpc>
              <a:spcBef>
                <a:spcPct val="0"/>
              </a:spcBef>
            </a:pPr>
            <a:r>
              <a:rPr lang="en-US" sz="1742" spc="496">
                <a:solidFill>
                  <a:srgbClr val="000000"/>
                </a:solidFill>
                <a:latin typeface="Code Pro"/>
              </a:rPr>
              <a:t>Política de Privacidad | Aviso Legal | Política de Cookies | Preguntas frecuentes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2">
            <a:alphaModFix amt="61000"/>
          </a:blip>
          <a:srcRect l="5322" t="78533" r="46427" b="9154"/>
          <a:stretch>
            <a:fillRect/>
          </a:stretch>
        </p:blipFill>
        <p:spPr>
          <a:xfrm flipH="false" flipV="false" rot="0">
            <a:off x="-3797643" y="6406594"/>
            <a:ext cx="6563646" cy="2509211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"/>
          <a:srcRect l="10082" t="0" r="58357" b="8236"/>
          <a:stretch>
            <a:fillRect/>
          </a:stretch>
        </p:blipFill>
        <p:spPr>
          <a:xfrm flipH="false" flipV="false" rot="0">
            <a:off x="50910" y="27543159"/>
            <a:ext cx="4792080" cy="4627074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239108" y="9741782"/>
            <a:ext cx="8153066" cy="132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542" spc="724">
                <a:solidFill>
                  <a:srgbClr val="03989E">
                    <a:alpha val="56863"/>
                  </a:srgbClr>
                </a:solidFill>
                <a:latin typeface="Code Pro"/>
              </a:rPr>
              <a:t>El 94% de los inmuebles intervenidos se venden en los primeros 20 días.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0" t="20520" r="0" b="10545"/>
          <a:stretch>
            <a:fillRect/>
          </a:stretch>
        </p:blipFill>
        <p:spPr>
          <a:xfrm flipH="false" flipV="false" rot="0">
            <a:off x="-1243790" y="332182"/>
            <a:ext cx="10945906" cy="754549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237595" y="3642858"/>
            <a:ext cx="3459598" cy="1967865"/>
            <a:chOff x="0" y="0"/>
            <a:chExt cx="1012424" cy="57588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012424" cy="575880"/>
            </a:xfrm>
            <a:custGeom>
              <a:avLst/>
              <a:gdLst/>
              <a:ahLst/>
              <a:cxnLst/>
              <a:rect r="r" b="b" t="t" l="l"/>
              <a:pathLst>
                <a:path h="575880" w="1012424">
                  <a:moveTo>
                    <a:pt x="20140" y="0"/>
                  </a:moveTo>
                  <a:lnTo>
                    <a:pt x="992284" y="0"/>
                  </a:lnTo>
                  <a:cubicBezTo>
                    <a:pt x="997625" y="0"/>
                    <a:pt x="1002748" y="2122"/>
                    <a:pt x="1006525" y="5899"/>
                  </a:cubicBezTo>
                  <a:cubicBezTo>
                    <a:pt x="1010302" y="9676"/>
                    <a:pt x="1012424" y="14799"/>
                    <a:pt x="1012424" y="20140"/>
                  </a:cubicBezTo>
                  <a:lnTo>
                    <a:pt x="1012424" y="555740"/>
                  </a:lnTo>
                  <a:cubicBezTo>
                    <a:pt x="1012424" y="561081"/>
                    <a:pt x="1010302" y="566204"/>
                    <a:pt x="1006525" y="569981"/>
                  </a:cubicBezTo>
                  <a:cubicBezTo>
                    <a:pt x="1002748" y="573758"/>
                    <a:pt x="997625" y="575880"/>
                    <a:pt x="992284" y="575880"/>
                  </a:cubicBezTo>
                  <a:lnTo>
                    <a:pt x="20140" y="575880"/>
                  </a:lnTo>
                  <a:cubicBezTo>
                    <a:pt x="14799" y="575880"/>
                    <a:pt x="9676" y="573758"/>
                    <a:pt x="5899" y="569981"/>
                  </a:cubicBezTo>
                  <a:cubicBezTo>
                    <a:pt x="2122" y="566204"/>
                    <a:pt x="0" y="561081"/>
                    <a:pt x="0" y="555740"/>
                  </a:cubicBezTo>
                  <a:lnTo>
                    <a:pt x="0" y="20140"/>
                  </a:lnTo>
                  <a:cubicBezTo>
                    <a:pt x="0" y="14799"/>
                    <a:pt x="2122" y="9676"/>
                    <a:pt x="5899" y="5899"/>
                  </a:cubicBezTo>
                  <a:cubicBezTo>
                    <a:pt x="9676" y="2122"/>
                    <a:pt x="14799" y="0"/>
                    <a:pt x="20140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5000"/>
          </a:blip>
          <a:srcRect l="0" t="16776" r="0" b="16776"/>
          <a:stretch>
            <a:fillRect/>
          </a:stretch>
        </p:blipFill>
        <p:spPr>
          <a:xfrm flipH="false" flipV="false" rot="0">
            <a:off x="6335035" y="1790189"/>
            <a:ext cx="7342746" cy="46259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5035" y="1889591"/>
            <a:ext cx="1309442" cy="126749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4158150">
            <a:off x="-4272806" y="20555221"/>
            <a:ext cx="6603103" cy="625311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63000"/>
          </a:blip>
          <a:srcRect l="0" t="20389" r="0" b="12541"/>
          <a:stretch>
            <a:fillRect/>
          </a:stretch>
        </p:blipFill>
        <p:spPr>
          <a:xfrm flipH="false" flipV="false" rot="0">
            <a:off x="-11029" y="16743232"/>
            <a:ext cx="10775271" cy="481792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68000"/>
          </a:blip>
          <a:srcRect l="867" t="20273" r="867" b="0"/>
          <a:stretch>
            <a:fillRect/>
          </a:stretch>
        </p:blipFill>
        <p:spPr>
          <a:xfrm flipH="false" flipV="false" rot="0">
            <a:off x="189487" y="23825083"/>
            <a:ext cx="10347887" cy="477820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55000"/>
          </a:blip>
          <a:srcRect l="0" t="33313" r="0" b="45203"/>
          <a:stretch>
            <a:fillRect/>
          </a:stretch>
        </p:blipFill>
        <p:spPr>
          <a:xfrm flipH="false" flipV="false" rot="0">
            <a:off x="-116229" y="30460091"/>
            <a:ext cx="10775271" cy="514421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97257" y="7973558"/>
            <a:ext cx="9004859" cy="618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 spc="774">
                <a:solidFill>
                  <a:srgbClr val="000000">
                    <a:alpha val="56863"/>
                  </a:srgbClr>
                </a:solidFill>
                <a:latin typeface="Code Pro"/>
              </a:rPr>
              <a:t>.</a:t>
            </a:r>
          </a:p>
          <a:p>
            <a:pPr algn="ctr">
              <a:lnSpc>
                <a:spcPts val="3805"/>
              </a:lnSpc>
            </a:pPr>
            <a:r>
              <a:rPr lang="en-US" sz="2718" spc="774">
                <a:solidFill>
                  <a:srgbClr val="000000">
                    <a:alpha val="56863"/>
                  </a:srgbClr>
                </a:solidFill>
                <a:latin typeface="Code Pro"/>
              </a:rPr>
              <a:t>De nada serviría presumir de nuestros inmuebles vendidos frente al mar, rodeados de un</a:t>
            </a:r>
          </a:p>
          <a:p>
            <a:pPr algn="ctr">
              <a:lnSpc>
                <a:spcPts val="3805"/>
              </a:lnSpc>
            </a:pPr>
            <a:r>
              <a:rPr lang="en-US" sz="2718" spc="774">
                <a:solidFill>
                  <a:srgbClr val="000000">
                    <a:alpha val="56863"/>
                  </a:srgbClr>
                </a:solidFill>
                <a:latin typeface="Code Pro"/>
              </a:rPr>
              <a:t>mediterráneo lleno</a:t>
            </a:r>
          </a:p>
          <a:p>
            <a:pPr algn="ctr">
              <a:lnSpc>
                <a:spcPts val="3805"/>
              </a:lnSpc>
            </a:pPr>
            <a:r>
              <a:rPr lang="en-US" sz="2718" spc="774">
                <a:solidFill>
                  <a:srgbClr val="000000">
                    <a:alpha val="56863"/>
                  </a:srgbClr>
                </a:solidFill>
                <a:latin typeface="Code Pro"/>
              </a:rPr>
              <a:t> de plásticos.</a:t>
            </a:r>
          </a:p>
          <a:p>
            <a:pPr algn="ctr">
              <a:lnSpc>
                <a:spcPts val="3805"/>
              </a:lnSpc>
            </a:pPr>
          </a:p>
          <a:p>
            <a:pPr algn="ctr">
              <a:lnSpc>
                <a:spcPts val="3805"/>
              </a:lnSpc>
            </a:pPr>
          </a:p>
          <a:p>
            <a:pPr algn="ctr">
              <a:lnSpc>
                <a:spcPts val="3805"/>
              </a:lnSpc>
            </a:pPr>
          </a:p>
          <a:p>
            <a:pPr algn="ctr">
              <a:lnSpc>
                <a:spcPts val="3805"/>
              </a:lnSpc>
            </a:pPr>
          </a:p>
          <a:p>
            <a:pPr algn="ctr">
              <a:lnSpc>
                <a:spcPts val="3805"/>
              </a:lnSpc>
            </a:pPr>
            <a:r>
              <a:rPr lang="en-US" sz="2718" spc="774">
                <a:solidFill>
                  <a:srgbClr val="157375">
                    <a:alpha val="56863"/>
                  </a:srgbClr>
                </a:solidFill>
                <a:latin typeface="Code Pro"/>
              </a:rPr>
              <a:t>Descubre todo lo que hacemos desde hace años.</a:t>
            </a:r>
          </a:p>
          <a:p>
            <a:pPr algn="ctr">
              <a:lnSpc>
                <a:spcPts val="380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79376" y="15076834"/>
            <a:ext cx="8794461" cy="118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00000">
                    <a:alpha val="56863"/>
                  </a:srgbClr>
                </a:solidFill>
                <a:latin typeface="Code Pro Bold"/>
              </a:rPr>
              <a:t>Limpieza de playas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0888" y="28661930"/>
            <a:ext cx="8794461" cy="118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00000">
                    <a:alpha val="56863"/>
                  </a:srgbClr>
                </a:solidFill>
                <a:latin typeface="Code Pro Bold"/>
              </a:rPr>
              <a:t>Ayuda a la comunidad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alphaModFix amt="23000"/>
          </a:blip>
          <a:srcRect l="47515" t="0" r="0" b="0"/>
          <a:stretch>
            <a:fillRect/>
          </a:stretch>
        </p:blipFill>
        <p:spPr>
          <a:xfrm flipH="false" flipV="false" rot="-4596161">
            <a:off x="364905" y="35306372"/>
            <a:ext cx="4359276" cy="629510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2883676">
            <a:off x="-3682535" y="29446592"/>
            <a:ext cx="6603103" cy="625311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135488">
            <a:off x="7944228" y="12016950"/>
            <a:ext cx="6603103" cy="6253119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335224" y="40234738"/>
            <a:ext cx="9767025" cy="7214047"/>
            <a:chOff x="0" y="0"/>
            <a:chExt cx="2992195" cy="2210073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992195" cy="2210073"/>
            </a:xfrm>
            <a:custGeom>
              <a:avLst/>
              <a:gdLst/>
              <a:ahLst/>
              <a:cxnLst/>
              <a:rect r="r" b="b" t="t" l="l"/>
              <a:pathLst>
                <a:path h="2210073" w="2992195">
                  <a:moveTo>
                    <a:pt x="7134" y="0"/>
                  </a:moveTo>
                  <a:lnTo>
                    <a:pt x="2985062" y="0"/>
                  </a:lnTo>
                  <a:cubicBezTo>
                    <a:pt x="2989001" y="0"/>
                    <a:pt x="2992195" y="3194"/>
                    <a:pt x="2992195" y="7134"/>
                  </a:cubicBezTo>
                  <a:lnTo>
                    <a:pt x="2992195" y="2202939"/>
                  </a:lnTo>
                  <a:cubicBezTo>
                    <a:pt x="2992195" y="2206879"/>
                    <a:pt x="2989001" y="2210073"/>
                    <a:pt x="2985062" y="2210073"/>
                  </a:cubicBezTo>
                  <a:lnTo>
                    <a:pt x="7134" y="2210073"/>
                  </a:lnTo>
                  <a:cubicBezTo>
                    <a:pt x="5242" y="2210073"/>
                    <a:pt x="3427" y="2209321"/>
                    <a:pt x="2089" y="2207984"/>
                  </a:cubicBezTo>
                  <a:cubicBezTo>
                    <a:pt x="752" y="2206646"/>
                    <a:pt x="0" y="2204831"/>
                    <a:pt x="0" y="2202939"/>
                  </a:cubicBezTo>
                  <a:lnTo>
                    <a:pt x="0" y="7134"/>
                  </a:lnTo>
                  <a:cubicBezTo>
                    <a:pt x="0" y="5242"/>
                    <a:pt x="752" y="3427"/>
                    <a:pt x="2089" y="2089"/>
                  </a:cubicBezTo>
                  <a:cubicBezTo>
                    <a:pt x="3427" y="752"/>
                    <a:pt x="5242" y="0"/>
                    <a:pt x="7134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rcRect l="494" t="0" r="494" b="2434"/>
          <a:stretch>
            <a:fillRect/>
          </a:stretch>
        </p:blipFill>
        <p:spPr>
          <a:xfrm flipH="false" flipV="false" rot="0">
            <a:off x="478537" y="40358563"/>
            <a:ext cx="9406125" cy="6908543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120396" y="4145032"/>
            <a:ext cx="3693998" cy="124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</a:pPr>
            <a:r>
              <a:rPr lang="en-US" sz="2377" spc="677">
                <a:solidFill>
                  <a:srgbClr val="000000">
                    <a:alpha val="56863"/>
                  </a:srgbClr>
                </a:solidFill>
                <a:latin typeface="Code Pro Bold"/>
              </a:rPr>
              <a:t>Nuestro</a:t>
            </a:r>
          </a:p>
          <a:p>
            <a:pPr algn="ctr">
              <a:lnSpc>
                <a:spcPts val="3328"/>
              </a:lnSpc>
            </a:pPr>
            <a:r>
              <a:rPr lang="en-US" sz="2377" spc="677">
                <a:solidFill>
                  <a:srgbClr val="000000">
                    <a:alpha val="56863"/>
                  </a:srgbClr>
                </a:solidFill>
                <a:latin typeface="Code Pro Bold"/>
              </a:rPr>
              <a:t>aporte </a:t>
            </a:r>
          </a:p>
          <a:p>
            <a:pPr algn="ctr">
              <a:lnSpc>
                <a:spcPts val="3328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784370" y="38909334"/>
            <a:ext cx="8794461" cy="126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1"/>
              </a:lnSpc>
            </a:pPr>
            <a:r>
              <a:rPr lang="en-US" sz="3693" spc="1052">
                <a:solidFill>
                  <a:srgbClr val="03989E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5171"/>
              </a:lnSpc>
            </a:pPr>
            <a:r>
              <a:rPr lang="en-US" sz="3693" spc="1052">
                <a:solidFill>
                  <a:srgbClr val="03989E">
                    <a:alpha val="56863"/>
                  </a:srgbClr>
                </a:solidFill>
                <a:latin typeface="Code Pro"/>
              </a:rPr>
              <a:t>Trabajo comunitario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2">
            <a:alphaModFix amt="31999"/>
          </a:blip>
          <a:srcRect l="9226" t="208" r="0" b="208"/>
          <a:stretch>
            <a:fillRect/>
          </a:stretch>
        </p:blipFill>
        <p:spPr>
          <a:xfrm flipH="false" flipV="false" rot="0">
            <a:off x="2821335" y="36090081"/>
            <a:ext cx="7837707" cy="4032493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2651869" y="3983187"/>
            <a:ext cx="3459598" cy="1287208"/>
            <a:chOff x="0" y="0"/>
            <a:chExt cx="1012424" cy="376691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012424" cy="376691"/>
            </a:xfrm>
            <a:custGeom>
              <a:avLst/>
              <a:gdLst/>
              <a:ahLst/>
              <a:cxnLst/>
              <a:rect r="r" b="b" t="t" l="l"/>
              <a:pathLst>
                <a:path h="376691" w="1012424">
                  <a:moveTo>
                    <a:pt x="20140" y="0"/>
                  </a:moveTo>
                  <a:lnTo>
                    <a:pt x="992284" y="0"/>
                  </a:lnTo>
                  <a:cubicBezTo>
                    <a:pt x="997625" y="0"/>
                    <a:pt x="1002748" y="2122"/>
                    <a:pt x="1006525" y="5899"/>
                  </a:cubicBezTo>
                  <a:cubicBezTo>
                    <a:pt x="1010302" y="9676"/>
                    <a:pt x="1012424" y="14799"/>
                    <a:pt x="1012424" y="20140"/>
                  </a:cubicBezTo>
                  <a:lnTo>
                    <a:pt x="1012424" y="356551"/>
                  </a:lnTo>
                  <a:cubicBezTo>
                    <a:pt x="1012424" y="361892"/>
                    <a:pt x="1010302" y="367015"/>
                    <a:pt x="1006525" y="370792"/>
                  </a:cubicBezTo>
                  <a:cubicBezTo>
                    <a:pt x="1002748" y="374569"/>
                    <a:pt x="997625" y="376691"/>
                    <a:pt x="992284" y="376691"/>
                  </a:cubicBezTo>
                  <a:lnTo>
                    <a:pt x="20140" y="376691"/>
                  </a:lnTo>
                  <a:cubicBezTo>
                    <a:pt x="14799" y="376691"/>
                    <a:pt x="9676" y="374569"/>
                    <a:pt x="5899" y="370792"/>
                  </a:cubicBezTo>
                  <a:cubicBezTo>
                    <a:pt x="2122" y="367015"/>
                    <a:pt x="0" y="361892"/>
                    <a:pt x="0" y="356551"/>
                  </a:cubicBezTo>
                  <a:lnTo>
                    <a:pt x="0" y="20140"/>
                  </a:lnTo>
                  <a:cubicBezTo>
                    <a:pt x="0" y="14799"/>
                    <a:pt x="2122" y="9676"/>
                    <a:pt x="5899" y="5899"/>
                  </a:cubicBezTo>
                  <a:cubicBezTo>
                    <a:pt x="9676" y="2122"/>
                    <a:pt x="14799" y="0"/>
                    <a:pt x="20140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03039" y="21522004"/>
            <a:ext cx="8794461" cy="238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4751"/>
              </a:lnSpc>
            </a:pPr>
            <a:r>
              <a:rPr lang="en-US" sz="3393" spc="967">
                <a:solidFill>
                  <a:srgbClr val="000000">
                    <a:alpha val="56863"/>
                  </a:srgbClr>
                </a:solidFill>
                <a:latin typeface="Code Pro"/>
              </a:rPr>
              <a:t>Propuesta presentadas al ayuntamiento. </a:t>
            </a:r>
          </a:p>
          <a:p>
            <a:pPr algn="ctr">
              <a:lnSpc>
                <a:spcPts val="475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</a:blip>
          <a:srcRect l="0" t="7384" r="0" b="54007"/>
          <a:stretch>
            <a:fillRect/>
          </a:stretch>
        </p:blipFill>
        <p:spPr>
          <a:xfrm flipH="false" flipV="false" rot="0">
            <a:off x="-1873654" y="33595930"/>
            <a:ext cx="12248580" cy="47288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9226" t="208" r="0" b="208"/>
          <a:stretch>
            <a:fillRect/>
          </a:stretch>
        </p:blipFill>
        <p:spPr>
          <a:xfrm flipH="false" flipV="false" rot="0">
            <a:off x="2183468" y="34999085"/>
            <a:ext cx="4027928" cy="207236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72975" y="33882287"/>
            <a:ext cx="3636988" cy="17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CONTÁCTO: 871871871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WHATSAPP: +34 627 942 564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INFO@DINSMALLORCA.COM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6773907" y="35108172"/>
            <a:ext cx="3779529" cy="0"/>
          </a:xfrm>
          <a:prstGeom prst="line">
            <a:avLst/>
          </a:prstGeom>
          <a:ln cap="flat" w="19050">
            <a:solidFill>
              <a:srgbClr val="1B1C1F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135232" y="35389141"/>
            <a:ext cx="3712050" cy="16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CALLE: SON OPRPÍ - 14A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07006 - PALMA DE MALLOCA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LUNES-VIERNES</a:t>
            </a: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 09:00-18:00HS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30420" y="36806070"/>
            <a:ext cx="530760" cy="5307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23000"/>
          </a:blip>
          <a:srcRect l="0" t="20520" r="0" b="19224"/>
          <a:stretch>
            <a:fillRect/>
          </a:stretch>
        </p:blipFill>
        <p:spPr>
          <a:xfrm flipH="false" flipV="false" rot="0">
            <a:off x="3404112" y="389012"/>
            <a:ext cx="8891365" cy="535754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34968" y="3984185"/>
            <a:ext cx="9788875" cy="4234870"/>
            <a:chOff x="0" y="0"/>
            <a:chExt cx="2998889" cy="1297382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998889" cy="1297382"/>
            </a:xfrm>
            <a:custGeom>
              <a:avLst/>
              <a:gdLst/>
              <a:ahLst/>
              <a:cxnLst/>
              <a:rect r="r" b="b" t="t" l="l"/>
              <a:pathLst>
                <a:path h="1297382" w="2998889">
                  <a:moveTo>
                    <a:pt x="7118" y="0"/>
                  </a:moveTo>
                  <a:lnTo>
                    <a:pt x="2991771" y="0"/>
                  </a:lnTo>
                  <a:cubicBezTo>
                    <a:pt x="2995703" y="0"/>
                    <a:pt x="2998889" y="3187"/>
                    <a:pt x="2998889" y="7118"/>
                  </a:cubicBezTo>
                  <a:lnTo>
                    <a:pt x="2998889" y="1290264"/>
                  </a:lnTo>
                  <a:cubicBezTo>
                    <a:pt x="2998889" y="1294195"/>
                    <a:pt x="2995703" y="1297382"/>
                    <a:pt x="2991771" y="1297382"/>
                  </a:cubicBezTo>
                  <a:lnTo>
                    <a:pt x="7118" y="1297382"/>
                  </a:lnTo>
                  <a:cubicBezTo>
                    <a:pt x="3187" y="1297382"/>
                    <a:pt x="0" y="1294195"/>
                    <a:pt x="0" y="1290264"/>
                  </a:cubicBezTo>
                  <a:lnTo>
                    <a:pt x="0" y="7118"/>
                  </a:lnTo>
                  <a:cubicBezTo>
                    <a:pt x="0" y="3187"/>
                    <a:pt x="3187" y="0"/>
                    <a:pt x="7118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3108" y="5784653"/>
            <a:ext cx="6914108" cy="1839160"/>
            <a:chOff x="0" y="0"/>
            <a:chExt cx="2118185" cy="56343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118185" cy="563439"/>
            </a:xfrm>
            <a:custGeom>
              <a:avLst/>
              <a:gdLst/>
              <a:ahLst/>
              <a:cxnLst/>
              <a:rect r="r" b="b" t="t" l="l"/>
              <a:pathLst>
                <a:path h="563439" w="2118185">
                  <a:moveTo>
                    <a:pt x="10078" y="0"/>
                  </a:moveTo>
                  <a:lnTo>
                    <a:pt x="2108107" y="0"/>
                  </a:lnTo>
                  <a:cubicBezTo>
                    <a:pt x="2110780" y="0"/>
                    <a:pt x="2113343" y="1062"/>
                    <a:pt x="2115233" y="2952"/>
                  </a:cubicBezTo>
                  <a:cubicBezTo>
                    <a:pt x="2117123" y="4842"/>
                    <a:pt x="2118185" y="7405"/>
                    <a:pt x="2118185" y="10078"/>
                  </a:cubicBezTo>
                  <a:lnTo>
                    <a:pt x="2118185" y="553362"/>
                  </a:lnTo>
                  <a:cubicBezTo>
                    <a:pt x="2118185" y="558927"/>
                    <a:pt x="2113673" y="563439"/>
                    <a:pt x="2108107" y="563439"/>
                  </a:cubicBezTo>
                  <a:lnTo>
                    <a:pt x="10078" y="563439"/>
                  </a:lnTo>
                  <a:cubicBezTo>
                    <a:pt x="4512" y="563439"/>
                    <a:pt x="0" y="558927"/>
                    <a:pt x="0" y="553362"/>
                  </a:cubicBezTo>
                  <a:lnTo>
                    <a:pt x="0" y="10078"/>
                  </a:lnTo>
                  <a:cubicBezTo>
                    <a:pt x="0" y="4512"/>
                    <a:pt x="4512" y="0"/>
                    <a:pt x="10078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92479" y="6371036"/>
            <a:ext cx="1937061" cy="846469"/>
            <a:chOff x="0" y="0"/>
            <a:chExt cx="1133427" cy="495292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33427" cy="495292"/>
            </a:xfrm>
            <a:custGeom>
              <a:avLst/>
              <a:gdLst/>
              <a:ahLst/>
              <a:cxnLst/>
              <a:rect r="r" b="b" t="t" l="l"/>
              <a:pathLst>
                <a:path h="495292" w="1133427">
                  <a:moveTo>
                    <a:pt x="87928" y="0"/>
                  </a:moveTo>
                  <a:lnTo>
                    <a:pt x="1045498" y="0"/>
                  </a:lnTo>
                  <a:cubicBezTo>
                    <a:pt x="1068818" y="0"/>
                    <a:pt x="1091183" y="9264"/>
                    <a:pt x="1107673" y="25754"/>
                  </a:cubicBezTo>
                  <a:cubicBezTo>
                    <a:pt x="1124163" y="42243"/>
                    <a:pt x="1133427" y="64608"/>
                    <a:pt x="1133427" y="87928"/>
                  </a:cubicBezTo>
                  <a:lnTo>
                    <a:pt x="1133427" y="407364"/>
                  </a:lnTo>
                  <a:cubicBezTo>
                    <a:pt x="1133427" y="430684"/>
                    <a:pt x="1124163" y="453048"/>
                    <a:pt x="1107673" y="469538"/>
                  </a:cubicBezTo>
                  <a:cubicBezTo>
                    <a:pt x="1091183" y="486028"/>
                    <a:pt x="1068818" y="495292"/>
                    <a:pt x="1045498" y="495292"/>
                  </a:cubicBezTo>
                  <a:lnTo>
                    <a:pt x="87928" y="495292"/>
                  </a:lnTo>
                  <a:cubicBezTo>
                    <a:pt x="64608" y="495292"/>
                    <a:pt x="42243" y="486028"/>
                    <a:pt x="25754" y="469538"/>
                  </a:cubicBezTo>
                  <a:cubicBezTo>
                    <a:pt x="9264" y="453048"/>
                    <a:pt x="0" y="430684"/>
                    <a:pt x="0" y="407364"/>
                  </a:cubicBezTo>
                  <a:lnTo>
                    <a:pt x="0" y="87928"/>
                  </a:lnTo>
                  <a:cubicBezTo>
                    <a:pt x="0" y="64608"/>
                    <a:pt x="9264" y="42243"/>
                    <a:pt x="25754" y="25754"/>
                  </a:cubicBezTo>
                  <a:cubicBezTo>
                    <a:pt x="42243" y="9264"/>
                    <a:pt x="64608" y="0"/>
                    <a:pt x="87928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135488">
            <a:off x="8295991" y="10537464"/>
            <a:ext cx="6603103" cy="625311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alphaModFix amt="48000"/>
          </a:blip>
          <a:srcRect l="12654" t="10736" r="7811" b="12256"/>
          <a:stretch>
            <a:fillRect/>
          </a:stretch>
        </p:blipFill>
        <p:spPr>
          <a:xfrm flipH="false" flipV="false" rot="0">
            <a:off x="2340600" y="10671078"/>
            <a:ext cx="2323614" cy="136641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899755" y="10749704"/>
            <a:ext cx="3275608" cy="120916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196169" y="16717151"/>
            <a:ext cx="4763663" cy="1761171"/>
            <a:chOff x="0" y="0"/>
            <a:chExt cx="1459381" cy="539547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459381" cy="539547"/>
            </a:xfrm>
            <a:custGeom>
              <a:avLst/>
              <a:gdLst/>
              <a:ahLst/>
              <a:cxnLst/>
              <a:rect r="r" b="b" t="t" l="l"/>
              <a:pathLst>
                <a:path h="539547" w="1459381">
                  <a:moveTo>
                    <a:pt x="14627" y="0"/>
                  </a:moveTo>
                  <a:lnTo>
                    <a:pt x="1444754" y="0"/>
                  </a:lnTo>
                  <a:cubicBezTo>
                    <a:pt x="1452833" y="0"/>
                    <a:pt x="1459381" y="6549"/>
                    <a:pt x="1459381" y="14627"/>
                  </a:cubicBezTo>
                  <a:lnTo>
                    <a:pt x="1459381" y="524920"/>
                  </a:lnTo>
                  <a:cubicBezTo>
                    <a:pt x="1459381" y="528799"/>
                    <a:pt x="1457840" y="532520"/>
                    <a:pt x="1455097" y="535263"/>
                  </a:cubicBezTo>
                  <a:cubicBezTo>
                    <a:pt x="1452354" y="538006"/>
                    <a:pt x="1448634" y="539547"/>
                    <a:pt x="1444754" y="539547"/>
                  </a:cubicBezTo>
                  <a:lnTo>
                    <a:pt x="14627" y="539547"/>
                  </a:lnTo>
                  <a:cubicBezTo>
                    <a:pt x="6549" y="539547"/>
                    <a:pt x="0" y="532998"/>
                    <a:pt x="0" y="524920"/>
                  </a:cubicBezTo>
                  <a:lnTo>
                    <a:pt x="0" y="14627"/>
                  </a:lnTo>
                  <a:cubicBezTo>
                    <a:pt x="0" y="10748"/>
                    <a:pt x="1541" y="7027"/>
                    <a:pt x="4284" y="4284"/>
                  </a:cubicBezTo>
                  <a:cubicBezTo>
                    <a:pt x="7027" y="1541"/>
                    <a:pt x="10748" y="0"/>
                    <a:pt x="14627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1598" y="16352314"/>
            <a:ext cx="5265909" cy="2490845"/>
            <a:chOff x="0" y="0"/>
            <a:chExt cx="1613247" cy="763087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613247" cy="763087"/>
            </a:xfrm>
            <a:custGeom>
              <a:avLst/>
              <a:gdLst/>
              <a:ahLst/>
              <a:cxnLst/>
              <a:rect r="r" b="b" t="t" l="l"/>
              <a:pathLst>
                <a:path h="763087" w="1613247">
                  <a:moveTo>
                    <a:pt x="13232" y="0"/>
                  </a:moveTo>
                  <a:lnTo>
                    <a:pt x="1600016" y="0"/>
                  </a:lnTo>
                  <a:cubicBezTo>
                    <a:pt x="1603525" y="0"/>
                    <a:pt x="1606891" y="1394"/>
                    <a:pt x="1609372" y="3875"/>
                  </a:cubicBezTo>
                  <a:cubicBezTo>
                    <a:pt x="1611853" y="6357"/>
                    <a:pt x="1613247" y="9722"/>
                    <a:pt x="1613247" y="13232"/>
                  </a:cubicBezTo>
                  <a:lnTo>
                    <a:pt x="1613247" y="749856"/>
                  </a:lnTo>
                  <a:cubicBezTo>
                    <a:pt x="1613247" y="753365"/>
                    <a:pt x="1611853" y="756731"/>
                    <a:pt x="1609372" y="759212"/>
                  </a:cubicBezTo>
                  <a:cubicBezTo>
                    <a:pt x="1606891" y="761693"/>
                    <a:pt x="1603525" y="763087"/>
                    <a:pt x="1600016" y="763087"/>
                  </a:cubicBezTo>
                  <a:lnTo>
                    <a:pt x="13232" y="763087"/>
                  </a:lnTo>
                  <a:cubicBezTo>
                    <a:pt x="9722" y="763087"/>
                    <a:pt x="6357" y="761693"/>
                    <a:pt x="3875" y="759212"/>
                  </a:cubicBezTo>
                  <a:cubicBezTo>
                    <a:pt x="1394" y="756731"/>
                    <a:pt x="0" y="753365"/>
                    <a:pt x="0" y="749856"/>
                  </a:cubicBezTo>
                  <a:lnTo>
                    <a:pt x="0" y="13232"/>
                  </a:lnTo>
                  <a:cubicBezTo>
                    <a:pt x="0" y="9722"/>
                    <a:pt x="1394" y="6357"/>
                    <a:pt x="3875" y="3875"/>
                  </a:cubicBezTo>
                  <a:cubicBezTo>
                    <a:pt x="6357" y="1394"/>
                    <a:pt x="9722" y="0"/>
                    <a:pt x="13232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678370" y="17474981"/>
            <a:ext cx="1757076" cy="5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596" spc="455">
                <a:solidFill>
                  <a:srgbClr val="000000">
                    <a:alpha val="56863"/>
                  </a:srgbClr>
                </a:solidFill>
                <a:latin typeface="Code Pro"/>
              </a:rPr>
              <a:t>NOTICIAS</a:t>
            </a:r>
          </a:p>
          <a:p>
            <a:pPr algn="ctr">
              <a:lnSpc>
                <a:spcPts val="2235"/>
              </a:lnSpc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6588377" y="17232326"/>
            <a:ext cx="1937061" cy="846469"/>
            <a:chOff x="0" y="0"/>
            <a:chExt cx="1133427" cy="495292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33427" cy="495292"/>
            </a:xfrm>
            <a:custGeom>
              <a:avLst/>
              <a:gdLst/>
              <a:ahLst/>
              <a:cxnLst/>
              <a:rect r="r" b="b" t="t" l="l"/>
              <a:pathLst>
                <a:path h="495292" w="1133427">
                  <a:moveTo>
                    <a:pt x="87928" y="0"/>
                  </a:moveTo>
                  <a:lnTo>
                    <a:pt x="1045498" y="0"/>
                  </a:lnTo>
                  <a:cubicBezTo>
                    <a:pt x="1068818" y="0"/>
                    <a:pt x="1091183" y="9264"/>
                    <a:pt x="1107673" y="25754"/>
                  </a:cubicBezTo>
                  <a:cubicBezTo>
                    <a:pt x="1124163" y="42243"/>
                    <a:pt x="1133427" y="64608"/>
                    <a:pt x="1133427" y="87928"/>
                  </a:cubicBezTo>
                  <a:lnTo>
                    <a:pt x="1133427" y="407364"/>
                  </a:lnTo>
                  <a:cubicBezTo>
                    <a:pt x="1133427" y="430684"/>
                    <a:pt x="1124163" y="453048"/>
                    <a:pt x="1107673" y="469538"/>
                  </a:cubicBezTo>
                  <a:cubicBezTo>
                    <a:pt x="1091183" y="486028"/>
                    <a:pt x="1068818" y="495292"/>
                    <a:pt x="1045498" y="495292"/>
                  </a:cubicBezTo>
                  <a:lnTo>
                    <a:pt x="87928" y="495292"/>
                  </a:lnTo>
                  <a:cubicBezTo>
                    <a:pt x="64608" y="495292"/>
                    <a:pt x="42243" y="486028"/>
                    <a:pt x="25754" y="469538"/>
                  </a:cubicBezTo>
                  <a:cubicBezTo>
                    <a:pt x="9264" y="453048"/>
                    <a:pt x="0" y="430684"/>
                    <a:pt x="0" y="407364"/>
                  </a:cubicBezTo>
                  <a:lnTo>
                    <a:pt x="0" y="87928"/>
                  </a:lnTo>
                  <a:cubicBezTo>
                    <a:pt x="0" y="64608"/>
                    <a:pt x="9264" y="42243"/>
                    <a:pt x="25754" y="25754"/>
                  </a:cubicBezTo>
                  <a:cubicBezTo>
                    <a:pt x="42243" y="9264"/>
                    <a:pt x="64608" y="0"/>
                    <a:pt x="87928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77633" y="38667719"/>
            <a:ext cx="9472727" cy="90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  <a:spcBef>
                <a:spcPct val="0"/>
              </a:spcBef>
            </a:pPr>
          </a:p>
          <a:p>
            <a:pPr algn="ctr">
              <a:lnSpc>
                <a:spcPts val="2439"/>
              </a:lnSpc>
              <a:spcBef>
                <a:spcPct val="0"/>
              </a:spcBef>
            </a:pPr>
            <a:r>
              <a:rPr lang="en-US" sz="1742" spc="496">
                <a:solidFill>
                  <a:srgbClr val="000000"/>
                </a:solidFill>
                <a:latin typeface="Code Pro"/>
              </a:rPr>
              <a:t>Política de Privacidad | Aviso Legal | Política de Cookies | Preguntas frecuentes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82471" y="6666133"/>
            <a:ext cx="1757076" cy="5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596" spc="455">
                <a:solidFill>
                  <a:srgbClr val="000000">
                    <a:alpha val="56863"/>
                  </a:srgbClr>
                </a:solidFill>
                <a:latin typeface="Code Pro"/>
              </a:rPr>
              <a:t>ENVIAR</a:t>
            </a:r>
          </a:p>
          <a:p>
            <a:pPr algn="ctr">
              <a:lnSpc>
                <a:spcPts val="223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467858" y="4496690"/>
            <a:ext cx="2523680" cy="62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APRELLIDOS:</a:t>
            </a:r>
          </a:p>
          <a:p>
            <a:pPr algn="ctr">
              <a:lnSpc>
                <a:spcPts val="2515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410708" y="5202138"/>
            <a:ext cx="2025388" cy="30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CORREO: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575683" y="4496690"/>
            <a:ext cx="2025388" cy="62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TELÉFONO: </a:t>
            </a:r>
          </a:p>
          <a:p>
            <a:pPr algn="ctr">
              <a:lnSpc>
                <a:spcPts val="2515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350689" y="6217462"/>
            <a:ext cx="3392344" cy="93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 Bold"/>
              </a:rPr>
              <a:t>¿A qué </a:t>
            </a:r>
          </a:p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 Bold"/>
              </a:rPr>
              <a:t>evento puedes asistir?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4444" y="1209998"/>
            <a:ext cx="5237178" cy="113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</a:pPr>
            <a:r>
              <a:rPr lang="en-US" sz="3277" spc="934">
                <a:solidFill>
                  <a:srgbClr val="000000">
                    <a:alpha val="56863"/>
                  </a:srgbClr>
                </a:solidFill>
                <a:latin typeface="Code Pro Bold"/>
              </a:rPr>
              <a:t>¿Nos ayudas? </a:t>
            </a:r>
          </a:p>
          <a:p>
            <a:pPr algn="ctr">
              <a:lnSpc>
                <a:spcPts val="4588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-944667" y="1429073"/>
            <a:ext cx="8794461" cy="110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193" spc="910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4471"/>
              </a:lnSpc>
            </a:pPr>
            <a:r>
              <a:rPr lang="en-US" sz="3193" spc="910">
                <a:solidFill>
                  <a:srgbClr val="000000">
                    <a:alpha val="56863"/>
                  </a:srgbClr>
                </a:solidFill>
                <a:latin typeface="Code Pro"/>
              </a:rPr>
              <a:t>Hazte voluntario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953610" y="9386321"/>
            <a:ext cx="2850983" cy="73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sz="2096" spc="597">
                <a:solidFill>
                  <a:srgbClr val="000000">
                    <a:alpha val="56863"/>
                  </a:srgbClr>
                </a:solidFill>
                <a:latin typeface="Code Pro Bold"/>
              </a:rPr>
              <a:t>Colaboramos </a:t>
            </a:r>
          </a:p>
          <a:p>
            <a:pPr algn="ctr">
              <a:lnSpc>
                <a:spcPts val="2935"/>
              </a:lnSpc>
            </a:pPr>
            <a:r>
              <a:rPr lang="en-US" sz="2096" spc="597">
                <a:solidFill>
                  <a:srgbClr val="000000">
                    <a:alpha val="56863"/>
                  </a:srgbClr>
                </a:solidFill>
                <a:latin typeface="Code Pro Bold"/>
              </a:rPr>
              <a:t>con: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08319" y="10934867"/>
            <a:ext cx="2025388" cy="88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5096" spc="1452">
                <a:solidFill>
                  <a:srgbClr val="000000">
                    <a:alpha val="56863"/>
                  </a:srgbClr>
                </a:solidFill>
                <a:latin typeface="Code Pro"/>
              </a:rPr>
              <a:t>&lt;</a:t>
            </a:r>
          </a:p>
        </p:txBody>
      </p:sp>
      <p:sp>
        <p:nvSpPr>
          <p:cNvPr name="TextBox 41" id="41"/>
          <p:cNvSpPr txBox="true"/>
          <p:nvPr/>
        </p:nvSpPr>
        <p:spPr>
          <a:xfrm rot="-10800000">
            <a:off x="7849794" y="11071943"/>
            <a:ext cx="2025388" cy="88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5096" spc="1452">
                <a:solidFill>
                  <a:srgbClr val="000000">
                    <a:alpha val="56863"/>
                  </a:srgbClr>
                </a:solidFill>
                <a:latin typeface="Code Pro"/>
              </a:rPr>
              <a:t>&lt;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595408" y="42376311"/>
            <a:ext cx="5237178" cy="113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</a:pPr>
            <a:r>
              <a:rPr lang="en-US" sz="3277" spc="934">
                <a:solidFill>
                  <a:srgbClr val="000000">
                    <a:alpha val="56863"/>
                  </a:srgbClr>
                </a:solidFill>
                <a:latin typeface="Code Pro"/>
              </a:rPr>
              <a:t>FIN</a:t>
            </a:r>
          </a:p>
          <a:p>
            <a:pPr algn="ctr">
              <a:lnSpc>
                <a:spcPts val="4588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10558" y="17275558"/>
            <a:ext cx="4284011" cy="144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2757" spc="785">
                <a:solidFill>
                  <a:srgbClr val="000000">
                    <a:alpha val="56863"/>
                  </a:srgbClr>
                </a:solidFill>
                <a:latin typeface="Code Pro Bold"/>
              </a:rPr>
              <a:t>NUESTRO</a:t>
            </a:r>
          </a:p>
          <a:p>
            <a:pPr algn="ctr">
              <a:lnSpc>
                <a:spcPts val="3860"/>
              </a:lnSpc>
            </a:pPr>
            <a:r>
              <a:rPr lang="en-US" sz="2757" spc="785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86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223" y="8219903"/>
            <a:ext cx="4763663" cy="1761171"/>
            <a:chOff x="0" y="0"/>
            <a:chExt cx="1459381" cy="53954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459381" cy="539547"/>
            </a:xfrm>
            <a:custGeom>
              <a:avLst/>
              <a:gdLst/>
              <a:ahLst/>
              <a:cxnLst/>
              <a:rect r="r" b="b" t="t" l="l"/>
              <a:pathLst>
                <a:path h="539547" w="1459381">
                  <a:moveTo>
                    <a:pt x="14627" y="0"/>
                  </a:moveTo>
                  <a:lnTo>
                    <a:pt x="1444754" y="0"/>
                  </a:lnTo>
                  <a:cubicBezTo>
                    <a:pt x="1452833" y="0"/>
                    <a:pt x="1459381" y="6549"/>
                    <a:pt x="1459381" y="14627"/>
                  </a:cubicBezTo>
                  <a:lnTo>
                    <a:pt x="1459381" y="524920"/>
                  </a:lnTo>
                  <a:cubicBezTo>
                    <a:pt x="1459381" y="528799"/>
                    <a:pt x="1457840" y="532520"/>
                    <a:pt x="1455097" y="535263"/>
                  </a:cubicBezTo>
                  <a:cubicBezTo>
                    <a:pt x="1452354" y="538006"/>
                    <a:pt x="1448634" y="539547"/>
                    <a:pt x="1444754" y="539547"/>
                  </a:cubicBezTo>
                  <a:lnTo>
                    <a:pt x="14627" y="539547"/>
                  </a:lnTo>
                  <a:cubicBezTo>
                    <a:pt x="6549" y="539547"/>
                    <a:pt x="0" y="532998"/>
                    <a:pt x="0" y="524920"/>
                  </a:cubicBezTo>
                  <a:lnTo>
                    <a:pt x="0" y="14627"/>
                  </a:lnTo>
                  <a:cubicBezTo>
                    <a:pt x="0" y="10748"/>
                    <a:pt x="1541" y="7027"/>
                    <a:pt x="4284" y="4284"/>
                  </a:cubicBezTo>
                  <a:cubicBezTo>
                    <a:pt x="7027" y="1541"/>
                    <a:pt x="10748" y="0"/>
                    <a:pt x="14627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79603" y="7917517"/>
            <a:ext cx="5265909" cy="2490845"/>
            <a:chOff x="0" y="0"/>
            <a:chExt cx="1613247" cy="76308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13247" cy="763087"/>
            </a:xfrm>
            <a:custGeom>
              <a:avLst/>
              <a:gdLst/>
              <a:ahLst/>
              <a:cxnLst/>
              <a:rect r="r" b="b" t="t" l="l"/>
              <a:pathLst>
                <a:path h="763087" w="1613247">
                  <a:moveTo>
                    <a:pt x="13232" y="0"/>
                  </a:moveTo>
                  <a:lnTo>
                    <a:pt x="1600016" y="0"/>
                  </a:lnTo>
                  <a:cubicBezTo>
                    <a:pt x="1603525" y="0"/>
                    <a:pt x="1606891" y="1394"/>
                    <a:pt x="1609372" y="3875"/>
                  </a:cubicBezTo>
                  <a:cubicBezTo>
                    <a:pt x="1611853" y="6357"/>
                    <a:pt x="1613247" y="9722"/>
                    <a:pt x="1613247" y="13232"/>
                  </a:cubicBezTo>
                  <a:lnTo>
                    <a:pt x="1613247" y="749856"/>
                  </a:lnTo>
                  <a:cubicBezTo>
                    <a:pt x="1613247" y="753365"/>
                    <a:pt x="1611853" y="756731"/>
                    <a:pt x="1609372" y="759212"/>
                  </a:cubicBezTo>
                  <a:cubicBezTo>
                    <a:pt x="1606891" y="761693"/>
                    <a:pt x="1603525" y="763087"/>
                    <a:pt x="1600016" y="763087"/>
                  </a:cubicBezTo>
                  <a:lnTo>
                    <a:pt x="13232" y="763087"/>
                  </a:lnTo>
                  <a:cubicBezTo>
                    <a:pt x="9722" y="763087"/>
                    <a:pt x="6357" y="761693"/>
                    <a:pt x="3875" y="759212"/>
                  </a:cubicBezTo>
                  <a:cubicBezTo>
                    <a:pt x="1394" y="756731"/>
                    <a:pt x="0" y="753365"/>
                    <a:pt x="0" y="749856"/>
                  </a:cubicBezTo>
                  <a:lnTo>
                    <a:pt x="0" y="13232"/>
                  </a:lnTo>
                  <a:cubicBezTo>
                    <a:pt x="0" y="9722"/>
                    <a:pt x="1394" y="6357"/>
                    <a:pt x="3875" y="3875"/>
                  </a:cubicBezTo>
                  <a:cubicBezTo>
                    <a:pt x="6357" y="1394"/>
                    <a:pt x="9722" y="0"/>
                    <a:pt x="13232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72000"/>
          </a:blip>
          <a:srcRect l="25582" t="33981" r="0" b="22567"/>
          <a:stretch>
            <a:fillRect/>
          </a:stretch>
        </p:blipFill>
        <p:spPr>
          <a:xfrm flipH="false" flipV="false" rot="0">
            <a:off x="28317" y="10270116"/>
            <a:ext cx="5504409" cy="481489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777931" y="4545278"/>
            <a:ext cx="4126353" cy="837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6"/>
              </a:lnSpc>
            </a:pPr>
            <a:r>
              <a:rPr lang="en-US" sz="2175" spc="620">
                <a:solidFill>
                  <a:srgbClr val="000000">
                    <a:alpha val="56863"/>
                  </a:srgbClr>
                </a:solidFill>
                <a:latin typeface="Code Pro"/>
              </a:rPr>
              <a:t>La puesta en escena se trata de un Marketing específico aplicado a las viviendas en venta.</a:t>
            </a:r>
          </a:p>
          <a:p>
            <a:pPr algn="ctr">
              <a:lnSpc>
                <a:spcPts val="3046"/>
              </a:lnSpc>
            </a:pPr>
            <a:r>
              <a:rPr lang="en-US" sz="2175" spc="620">
                <a:solidFill>
                  <a:srgbClr val="000000">
                    <a:alpha val="56863"/>
                  </a:srgbClr>
                </a:solidFill>
                <a:latin typeface="Code Pro"/>
              </a:rPr>
              <a:t> </a:t>
            </a:r>
          </a:p>
          <a:p>
            <a:pPr algn="ctr">
              <a:lnSpc>
                <a:spcPts val="3046"/>
              </a:lnSpc>
            </a:pPr>
            <a:r>
              <a:rPr lang="en-US" sz="2175" spc="620">
                <a:solidFill>
                  <a:srgbClr val="000000">
                    <a:alpha val="56863"/>
                  </a:srgbClr>
                </a:solidFill>
                <a:latin typeface="Code Pro"/>
              </a:rPr>
              <a:t>El objetivo de la </a:t>
            </a:r>
            <a:r>
              <a:rPr lang="en-US" sz="2175" spc="620">
                <a:solidFill>
                  <a:srgbClr val="000000">
                    <a:alpha val="56863"/>
                  </a:srgbClr>
                </a:solidFill>
                <a:latin typeface="Code Pro Bold"/>
              </a:rPr>
              <a:t>puesta en escena</a:t>
            </a:r>
            <a:r>
              <a:rPr lang="en-US" sz="2175" spc="620">
                <a:solidFill>
                  <a:srgbClr val="000000">
                    <a:alpha val="56863"/>
                  </a:srgbClr>
                </a:solidFill>
                <a:latin typeface="Code Pro"/>
              </a:rPr>
              <a:t> radica en destacar los puntos fuertes y mejorar los que no lo son con el de despertar el interés de los posibles interesados.</a:t>
            </a:r>
          </a:p>
          <a:p>
            <a:pPr algn="ctr">
              <a:lnSpc>
                <a:spcPts val="3046"/>
              </a:lnSpc>
            </a:pPr>
          </a:p>
          <a:p>
            <a:pPr algn="ctr">
              <a:lnSpc>
                <a:spcPts val="3046"/>
              </a:lnSpc>
            </a:pPr>
            <a:r>
              <a:rPr lang="en-US" sz="2175" spc="620">
                <a:solidFill>
                  <a:srgbClr val="000000">
                    <a:alpha val="56863"/>
                  </a:srgbClr>
                </a:solidFill>
                <a:latin typeface="Code Pro"/>
              </a:rPr>
              <a:t> </a:t>
            </a:r>
          </a:p>
          <a:p>
            <a:pPr algn="ctr">
              <a:lnSpc>
                <a:spcPts val="3046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369672" y="20894278"/>
            <a:ext cx="4345159" cy="1266170"/>
            <a:chOff x="0" y="0"/>
            <a:chExt cx="1271576" cy="37053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271576" cy="370535"/>
            </a:xfrm>
            <a:custGeom>
              <a:avLst/>
              <a:gdLst/>
              <a:ahLst/>
              <a:cxnLst/>
              <a:rect r="r" b="b" t="t" l="l"/>
              <a:pathLst>
                <a:path h="370535" w="1271576">
                  <a:moveTo>
                    <a:pt x="16036" y="0"/>
                  </a:moveTo>
                  <a:lnTo>
                    <a:pt x="1255541" y="0"/>
                  </a:lnTo>
                  <a:cubicBezTo>
                    <a:pt x="1264397" y="0"/>
                    <a:pt x="1271576" y="7179"/>
                    <a:pt x="1271576" y="16036"/>
                  </a:cubicBezTo>
                  <a:lnTo>
                    <a:pt x="1271576" y="354499"/>
                  </a:lnTo>
                  <a:cubicBezTo>
                    <a:pt x="1271576" y="363355"/>
                    <a:pt x="1264397" y="370535"/>
                    <a:pt x="1255541" y="370535"/>
                  </a:cubicBezTo>
                  <a:lnTo>
                    <a:pt x="16036" y="370535"/>
                  </a:lnTo>
                  <a:cubicBezTo>
                    <a:pt x="7179" y="370535"/>
                    <a:pt x="0" y="363355"/>
                    <a:pt x="0" y="354499"/>
                  </a:cubicBezTo>
                  <a:lnTo>
                    <a:pt x="0" y="16036"/>
                  </a:lnTo>
                  <a:cubicBezTo>
                    <a:pt x="0" y="7179"/>
                    <a:pt x="7179" y="0"/>
                    <a:pt x="16036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966660" y="20687654"/>
            <a:ext cx="3459598" cy="1967865"/>
            <a:chOff x="0" y="0"/>
            <a:chExt cx="1012424" cy="57588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012424" cy="575880"/>
            </a:xfrm>
            <a:custGeom>
              <a:avLst/>
              <a:gdLst/>
              <a:ahLst/>
              <a:cxnLst/>
              <a:rect r="r" b="b" t="t" l="l"/>
              <a:pathLst>
                <a:path h="575880" w="1012424">
                  <a:moveTo>
                    <a:pt x="20140" y="0"/>
                  </a:moveTo>
                  <a:lnTo>
                    <a:pt x="992284" y="0"/>
                  </a:lnTo>
                  <a:cubicBezTo>
                    <a:pt x="997625" y="0"/>
                    <a:pt x="1002748" y="2122"/>
                    <a:pt x="1006525" y="5899"/>
                  </a:cubicBezTo>
                  <a:cubicBezTo>
                    <a:pt x="1010302" y="9676"/>
                    <a:pt x="1012424" y="14799"/>
                    <a:pt x="1012424" y="20140"/>
                  </a:cubicBezTo>
                  <a:lnTo>
                    <a:pt x="1012424" y="555740"/>
                  </a:lnTo>
                  <a:cubicBezTo>
                    <a:pt x="1012424" y="561081"/>
                    <a:pt x="1010302" y="566204"/>
                    <a:pt x="1006525" y="569981"/>
                  </a:cubicBezTo>
                  <a:cubicBezTo>
                    <a:pt x="1002748" y="573758"/>
                    <a:pt x="997625" y="575880"/>
                    <a:pt x="992284" y="575880"/>
                  </a:cubicBezTo>
                  <a:lnTo>
                    <a:pt x="20140" y="575880"/>
                  </a:lnTo>
                  <a:cubicBezTo>
                    <a:pt x="14799" y="575880"/>
                    <a:pt x="9676" y="573758"/>
                    <a:pt x="5899" y="569981"/>
                  </a:cubicBezTo>
                  <a:cubicBezTo>
                    <a:pt x="2122" y="566204"/>
                    <a:pt x="0" y="561081"/>
                    <a:pt x="0" y="555740"/>
                  </a:cubicBezTo>
                  <a:lnTo>
                    <a:pt x="0" y="20140"/>
                  </a:lnTo>
                  <a:cubicBezTo>
                    <a:pt x="0" y="14799"/>
                    <a:pt x="2122" y="9676"/>
                    <a:pt x="5899" y="5899"/>
                  </a:cubicBezTo>
                  <a:cubicBezTo>
                    <a:pt x="9676" y="2122"/>
                    <a:pt x="14799" y="0"/>
                    <a:pt x="20140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alphaModFix amt="18000"/>
          </a:blip>
          <a:srcRect l="0" t="20520" r="0" b="16351"/>
          <a:stretch>
            <a:fillRect/>
          </a:stretch>
        </p:blipFill>
        <p:spPr>
          <a:xfrm flipH="false" flipV="false" rot="0">
            <a:off x="-3831858" y="18485432"/>
            <a:ext cx="13871571" cy="875683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alphaModFix amt="55000"/>
          </a:blip>
          <a:srcRect l="0" t="16776" r="0" b="16776"/>
          <a:stretch>
            <a:fillRect/>
          </a:stretch>
        </p:blipFill>
        <p:spPr>
          <a:xfrm flipH="false" flipV="false" rot="0">
            <a:off x="6623261" y="19237907"/>
            <a:ext cx="7342746" cy="462595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24695" y="27490391"/>
            <a:ext cx="1203127" cy="1164583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4175787" y="27726753"/>
            <a:ext cx="1937061" cy="846469"/>
            <a:chOff x="0" y="0"/>
            <a:chExt cx="1133427" cy="495292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33427" cy="495292"/>
            </a:xfrm>
            <a:custGeom>
              <a:avLst/>
              <a:gdLst/>
              <a:ahLst/>
              <a:cxnLst/>
              <a:rect r="r" b="b" t="t" l="l"/>
              <a:pathLst>
                <a:path h="495292" w="1133427">
                  <a:moveTo>
                    <a:pt x="87928" y="0"/>
                  </a:moveTo>
                  <a:lnTo>
                    <a:pt x="1045498" y="0"/>
                  </a:lnTo>
                  <a:cubicBezTo>
                    <a:pt x="1068818" y="0"/>
                    <a:pt x="1091183" y="9264"/>
                    <a:pt x="1107673" y="25754"/>
                  </a:cubicBezTo>
                  <a:cubicBezTo>
                    <a:pt x="1124163" y="42243"/>
                    <a:pt x="1133427" y="64608"/>
                    <a:pt x="1133427" y="87928"/>
                  </a:cubicBezTo>
                  <a:lnTo>
                    <a:pt x="1133427" y="407364"/>
                  </a:lnTo>
                  <a:cubicBezTo>
                    <a:pt x="1133427" y="430684"/>
                    <a:pt x="1124163" y="453048"/>
                    <a:pt x="1107673" y="469538"/>
                  </a:cubicBezTo>
                  <a:cubicBezTo>
                    <a:pt x="1091183" y="486028"/>
                    <a:pt x="1068818" y="495292"/>
                    <a:pt x="1045498" y="495292"/>
                  </a:cubicBezTo>
                  <a:lnTo>
                    <a:pt x="87928" y="495292"/>
                  </a:lnTo>
                  <a:cubicBezTo>
                    <a:pt x="64608" y="495292"/>
                    <a:pt x="42243" y="486028"/>
                    <a:pt x="25754" y="469538"/>
                  </a:cubicBezTo>
                  <a:cubicBezTo>
                    <a:pt x="9264" y="453048"/>
                    <a:pt x="0" y="430684"/>
                    <a:pt x="0" y="407364"/>
                  </a:cubicBezTo>
                  <a:lnTo>
                    <a:pt x="0" y="87928"/>
                  </a:lnTo>
                  <a:cubicBezTo>
                    <a:pt x="0" y="64608"/>
                    <a:pt x="9264" y="42243"/>
                    <a:pt x="25754" y="25754"/>
                  </a:cubicBezTo>
                  <a:cubicBezTo>
                    <a:pt x="42243" y="9264"/>
                    <a:pt x="64608" y="0"/>
                    <a:pt x="87928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065276" y="12680009"/>
            <a:ext cx="2018282" cy="881961"/>
            <a:chOff x="0" y="0"/>
            <a:chExt cx="1133427" cy="495292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33427" cy="495292"/>
            </a:xfrm>
            <a:custGeom>
              <a:avLst/>
              <a:gdLst/>
              <a:ahLst/>
              <a:cxnLst/>
              <a:rect r="r" b="b" t="t" l="l"/>
              <a:pathLst>
                <a:path h="495292" w="1133427">
                  <a:moveTo>
                    <a:pt x="84390" y="0"/>
                  </a:moveTo>
                  <a:lnTo>
                    <a:pt x="1049037" y="0"/>
                  </a:lnTo>
                  <a:cubicBezTo>
                    <a:pt x="1095644" y="0"/>
                    <a:pt x="1133427" y="37783"/>
                    <a:pt x="1133427" y="84390"/>
                  </a:cubicBezTo>
                  <a:lnTo>
                    <a:pt x="1133427" y="410902"/>
                  </a:lnTo>
                  <a:cubicBezTo>
                    <a:pt x="1133427" y="457509"/>
                    <a:pt x="1095644" y="495292"/>
                    <a:pt x="1049037" y="495292"/>
                  </a:cubicBezTo>
                  <a:lnTo>
                    <a:pt x="84390" y="495292"/>
                  </a:lnTo>
                  <a:cubicBezTo>
                    <a:pt x="37783" y="495292"/>
                    <a:pt x="0" y="457509"/>
                    <a:pt x="0" y="410902"/>
                  </a:cubicBezTo>
                  <a:lnTo>
                    <a:pt x="0" y="84390"/>
                  </a:lnTo>
                  <a:cubicBezTo>
                    <a:pt x="0" y="37783"/>
                    <a:pt x="37783" y="0"/>
                    <a:pt x="84390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7">
            <a:alphaModFix amt="49000"/>
          </a:blip>
          <a:srcRect l="0" t="25697" r="0" b="24481"/>
          <a:stretch>
            <a:fillRect/>
          </a:stretch>
        </p:blipFill>
        <p:spPr>
          <a:xfrm flipH="false" flipV="false" rot="0">
            <a:off x="-1047692" y="32017299"/>
            <a:ext cx="11855801" cy="590674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>
            <a:alphaModFix amt="65000"/>
          </a:blip>
          <a:srcRect l="0" t="9609" r="0" b="951"/>
          <a:stretch>
            <a:fillRect/>
          </a:stretch>
        </p:blipFill>
        <p:spPr>
          <a:xfrm flipH="false" flipV="false" rot="0">
            <a:off x="4375153" y="34305531"/>
            <a:ext cx="5861044" cy="3494684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76999" y="32657706"/>
            <a:ext cx="1484599" cy="122850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rcRect l="153" t="0" r="153" b="0"/>
          <a:stretch>
            <a:fillRect/>
          </a:stretch>
        </p:blipFill>
        <p:spPr>
          <a:xfrm flipH="false" flipV="false" rot="0">
            <a:off x="1674544" y="36960814"/>
            <a:ext cx="1308299" cy="708662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1375301" y="36289643"/>
            <a:ext cx="1808298" cy="665494"/>
            <a:chOff x="0" y="0"/>
            <a:chExt cx="1345820" cy="495292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345820" cy="495292"/>
            </a:xfrm>
            <a:custGeom>
              <a:avLst/>
              <a:gdLst/>
              <a:ahLst/>
              <a:cxnLst/>
              <a:rect r="r" b="b" t="t" l="l"/>
              <a:pathLst>
                <a:path h="495292" w="1345820">
                  <a:moveTo>
                    <a:pt x="94189" y="0"/>
                  </a:moveTo>
                  <a:lnTo>
                    <a:pt x="1251630" y="0"/>
                  </a:lnTo>
                  <a:cubicBezTo>
                    <a:pt x="1276611" y="0"/>
                    <a:pt x="1300568" y="9923"/>
                    <a:pt x="1318232" y="27587"/>
                  </a:cubicBezTo>
                  <a:cubicBezTo>
                    <a:pt x="1335896" y="45251"/>
                    <a:pt x="1345820" y="69209"/>
                    <a:pt x="1345820" y="94189"/>
                  </a:cubicBezTo>
                  <a:lnTo>
                    <a:pt x="1345820" y="401102"/>
                  </a:lnTo>
                  <a:cubicBezTo>
                    <a:pt x="1345820" y="453122"/>
                    <a:pt x="1303650" y="495292"/>
                    <a:pt x="1251630" y="495292"/>
                  </a:cubicBezTo>
                  <a:lnTo>
                    <a:pt x="94189" y="495292"/>
                  </a:lnTo>
                  <a:cubicBezTo>
                    <a:pt x="42170" y="495292"/>
                    <a:pt x="0" y="453122"/>
                    <a:pt x="0" y="401102"/>
                  </a:cubicBezTo>
                  <a:lnTo>
                    <a:pt x="0" y="94189"/>
                  </a:lnTo>
                  <a:cubicBezTo>
                    <a:pt x="0" y="42170"/>
                    <a:pt x="42170" y="0"/>
                    <a:pt x="94189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">
            <a:alphaModFix amt="61000"/>
          </a:blip>
          <a:srcRect l="27130" t="0" r="7836" b="56625"/>
          <a:stretch>
            <a:fillRect/>
          </a:stretch>
        </p:blipFill>
        <p:spPr>
          <a:xfrm flipH="false" flipV="false" rot="0">
            <a:off x="418334" y="2703202"/>
            <a:ext cx="4961095" cy="495714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rcRect l="0" t="29381" r="0" b="0"/>
          <a:stretch>
            <a:fillRect/>
          </a:stretch>
        </p:blipFill>
        <p:spPr>
          <a:xfrm flipH="false" flipV="false" rot="0">
            <a:off x="277223" y="626826"/>
            <a:ext cx="9198349" cy="3046418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3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-939510">
            <a:off x="7080699" y="13518600"/>
            <a:ext cx="6603103" cy="625311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3">
            <a:alphaModFix amt="6999"/>
          </a:blip>
          <a:srcRect l="365" t="0" r="21183" b="49388"/>
          <a:stretch>
            <a:fillRect/>
          </a:stretch>
        </p:blipFill>
        <p:spPr>
          <a:xfrm flipH="false" flipV="false" rot="2043408">
            <a:off x="-1883749" y="27060421"/>
            <a:ext cx="4571555" cy="4329249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4">
            <a:alphaModFix amt="38000"/>
          </a:blip>
          <a:srcRect l="0" t="0" r="0" b="0"/>
          <a:stretch>
            <a:fillRect/>
          </a:stretch>
        </p:blipFill>
        <p:spPr>
          <a:xfrm flipH="false" flipV="false" rot="-2009803">
            <a:off x="8307692" y="-3028973"/>
            <a:ext cx="8305800" cy="6295104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5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7546" t="34301" r="13591" b="0"/>
          <a:stretch>
            <a:fillRect/>
          </a:stretch>
        </p:blipFill>
        <p:spPr>
          <a:xfrm flipH="false" flipV="false" rot="0">
            <a:off x="4616941" y="37057401"/>
            <a:ext cx="1543518" cy="344222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249413" y="38076441"/>
            <a:ext cx="9900062" cy="47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3224" spc="935">
                <a:solidFill>
                  <a:srgbClr val="000000"/>
                </a:solidFill>
                <a:latin typeface="Pompiere"/>
              </a:rPr>
              <a:t>Pasión por nuestra profesión ....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3">
            <a:alphaModFix amt="6999"/>
          </a:blip>
          <a:srcRect l="365" t="0" r="21183" b="49388"/>
          <a:stretch>
            <a:fillRect/>
          </a:stretch>
        </p:blipFill>
        <p:spPr>
          <a:xfrm flipH="false" flipV="false" rot="-1181891">
            <a:off x="8534296" y="27684672"/>
            <a:ext cx="4571555" cy="4329249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7">
            <a:alphaModFix amt="68000"/>
          </a:blip>
          <a:srcRect l="0" t="0" r="19912" b="0"/>
          <a:stretch>
            <a:fillRect/>
          </a:stretch>
        </p:blipFill>
        <p:spPr>
          <a:xfrm flipH="false" flipV="false" rot="0">
            <a:off x="3369672" y="45351951"/>
            <a:ext cx="3720768" cy="919138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8">
            <a:alphaModFix amt="47000"/>
          </a:blip>
          <a:srcRect l="0" t="0" r="0" b="37484"/>
          <a:stretch>
            <a:fillRect/>
          </a:stretch>
        </p:blipFill>
        <p:spPr>
          <a:xfrm flipH="false" flipV="false" rot="0">
            <a:off x="7038748" y="45276557"/>
            <a:ext cx="1116476" cy="6523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375301" y="22956964"/>
            <a:ext cx="7331172" cy="367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8" spc="660">
                <a:solidFill>
                  <a:srgbClr val="000000">
                    <a:alpha val="56863"/>
                  </a:srgbClr>
                </a:solidFill>
                <a:latin typeface="Code Pro"/>
              </a:rPr>
              <a:t>.</a:t>
            </a:r>
          </a:p>
          <a:p>
            <a:pPr algn="ctr">
              <a:lnSpc>
                <a:spcPts val="3245"/>
              </a:lnSpc>
            </a:pPr>
            <a:r>
              <a:rPr lang="en-US" sz="2318" spc="660">
                <a:solidFill>
                  <a:srgbClr val="000000">
                    <a:alpha val="56863"/>
                  </a:srgbClr>
                </a:solidFill>
                <a:latin typeface="Code Pro"/>
              </a:rPr>
              <a:t>De nada serviría presumir de  nuestros inmuebles vendidos frente al mar, rodeados de un</a:t>
            </a:r>
          </a:p>
          <a:p>
            <a:pPr algn="ctr">
              <a:lnSpc>
                <a:spcPts val="3245"/>
              </a:lnSpc>
            </a:pPr>
            <a:r>
              <a:rPr lang="en-US" sz="2318" spc="660">
                <a:solidFill>
                  <a:srgbClr val="000000">
                    <a:alpha val="56863"/>
                  </a:srgbClr>
                </a:solidFill>
                <a:latin typeface="Code Pro"/>
              </a:rPr>
              <a:t>mediterráneo lleno</a:t>
            </a:r>
          </a:p>
          <a:p>
            <a:pPr algn="ctr">
              <a:lnSpc>
                <a:spcPts val="3245"/>
              </a:lnSpc>
            </a:pPr>
            <a:r>
              <a:rPr lang="en-US" sz="2318" spc="660">
                <a:solidFill>
                  <a:srgbClr val="000000">
                    <a:alpha val="56863"/>
                  </a:srgbClr>
                </a:solidFill>
                <a:latin typeface="Code Pro"/>
              </a:rPr>
              <a:t> de plásticos.</a:t>
            </a:r>
          </a:p>
          <a:p>
            <a:pPr algn="ctr">
              <a:lnSpc>
                <a:spcPts val="3245"/>
              </a:lnSpc>
            </a:pPr>
          </a:p>
          <a:p>
            <a:pPr algn="ctr">
              <a:lnSpc>
                <a:spcPts val="3245"/>
              </a:lnSpc>
            </a:pPr>
            <a:r>
              <a:rPr lang="en-US" sz="2318" spc="660">
                <a:solidFill>
                  <a:srgbClr val="000000">
                    <a:alpha val="56863"/>
                  </a:srgbClr>
                </a:solidFill>
                <a:latin typeface="Code Pro Bold"/>
              </a:rPr>
              <a:t>Conoce lo que hacemos desde hace años.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13500" y="43988197"/>
            <a:ext cx="7988436" cy="1216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666">
                <a:solidFill>
                  <a:srgbClr val="000000">
                    <a:alpha val="56863"/>
                  </a:srgbClr>
                </a:solidFill>
                <a:latin typeface="Code Pro"/>
              </a:rPr>
              <a:t>Síguenos y descubre nuestra esencia </a:t>
            </a:r>
          </a:p>
          <a:p>
            <a:pPr algn="ctr">
              <a:lnSpc>
                <a:spcPts val="3271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7225300" y="12790906"/>
            <a:ext cx="1641258" cy="97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863" spc="531">
                <a:solidFill>
                  <a:srgbClr val="000000">
                    <a:alpha val="56863"/>
                  </a:srgbClr>
                </a:solidFill>
                <a:latin typeface="Code Pro Bold"/>
              </a:rPr>
              <a:t>Más</a:t>
            </a:r>
          </a:p>
          <a:p>
            <a:pPr algn="ctr">
              <a:lnSpc>
                <a:spcPts val="2608"/>
              </a:lnSpc>
            </a:pPr>
            <a:r>
              <a:rPr lang="en-US" sz="1863" spc="531">
                <a:solidFill>
                  <a:srgbClr val="000000">
                    <a:alpha val="56863"/>
                  </a:srgbClr>
                </a:solidFill>
                <a:latin typeface="Code Pro Bold"/>
              </a:rPr>
              <a:t>Aquí</a:t>
            </a:r>
          </a:p>
          <a:p>
            <a:pPr algn="ctr">
              <a:lnSpc>
                <a:spcPts val="2608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869386" y="32880109"/>
            <a:ext cx="6786941" cy="240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 Bold"/>
              </a:rPr>
              <a:t>Buenos consejos</a:t>
            </a:r>
          </a:p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 Bold"/>
              </a:rPr>
              <a:t> inmobiliarios.</a:t>
            </a:r>
          </a:p>
          <a:p>
            <a:pPr algn="ctr">
              <a:lnSpc>
                <a:spcPts val="3139"/>
              </a:lnSpc>
            </a:pPr>
          </a:p>
          <a:p>
            <a:pPr algn="ctr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Disfruta con nuestros podcast  de emocionantes y divertidas historias reales. 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56875" y="8339900"/>
            <a:ext cx="4284011" cy="193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2757" spc="785">
                <a:solidFill>
                  <a:srgbClr val="000000">
                    <a:alpha val="56863"/>
                  </a:srgbClr>
                </a:solidFill>
                <a:latin typeface="Code Pro Bold"/>
              </a:rPr>
              <a:t>Puesta en </a:t>
            </a:r>
          </a:p>
          <a:p>
            <a:pPr algn="ctr">
              <a:lnSpc>
                <a:spcPts val="3860"/>
              </a:lnSpc>
            </a:pPr>
            <a:r>
              <a:rPr lang="en-US" sz="2757" spc="785">
                <a:solidFill>
                  <a:srgbClr val="000000">
                    <a:alpha val="56863"/>
                  </a:srgbClr>
                </a:solidFill>
                <a:latin typeface="Code Pro Bold"/>
              </a:rPr>
              <a:t>Escena</a:t>
            </a:r>
          </a:p>
          <a:p>
            <a:pPr algn="ctr">
              <a:lnSpc>
                <a:spcPts val="3860"/>
              </a:lnSpc>
            </a:pPr>
            <a:r>
              <a:rPr lang="en-US" sz="2757" spc="785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860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3760719" y="21085878"/>
            <a:ext cx="3693998" cy="166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</a:pPr>
            <a:r>
              <a:rPr lang="en-US" sz="2377" spc="677">
                <a:solidFill>
                  <a:srgbClr val="000000">
                    <a:alpha val="56863"/>
                  </a:srgbClr>
                </a:solidFill>
                <a:latin typeface="Code Pro Bold"/>
              </a:rPr>
              <a:t>Sestenibles y ecológicos </a:t>
            </a:r>
          </a:p>
          <a:p>
            <a:pPr algn="ctr">
              <a:lnSpc>
                <a:spcPts val="3328"/>
              </a:lnSpc>
            </a:pPr>
            <a:r>
              <a:rPr lang="en-US" sz="2377" spc="677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328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4265780" y="27984183"/>
            <a:ext cx="1757076" cy="36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sz="2096" spc="597">
                <a:solidFill>
                  <a:srgbClr val="000000">
                    <a:alpha val="56863"/>
                  </a:srgbClr>
                </a:solidFill>
                <a:latin typeface="Code Pro Bold"/>
              </a:rPr>
              <a:t>VER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76056" y="36445327"/>
            <a:ext cx="1406788" cy="551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1555" spc="443">
                <a:solidFill>
                  <a:srgbClr val="000000">
                    <a:alpha val="56863"/>
                  </a:srgbClr>
                </a:solidFill>
                <a:latin typeface="Code Pro Bold"/>
              </a:rPr>
              <a:t>Escuchar</a:t>
            </a:r>
          </a:p>
          <a:p>
            <a:pPr algn="ctr">
              <a:lnSpc>
                <a:spcPts val="2177"/>
              </a:lnSpc>
            </a:pP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8"/>
          <a:srcRect l="0" t="59975" r="0" b="0"/>
          <a:stretch>
            <a:fillRect/>
          </a:stretch>
        </p:blipFill>
        <p:spPr>
          <a:xfrm flipH="false" flipV="false" rot="0">
            <a:off x="7044102" y="45928857"/>
            <a:ext cx="1116476" cy="417626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3">
            <a:alphaModFix amt="6999"/>
          </a:blip>
          <a:srcRect l="365" t="0" r="21183" b="49388"/>
          <a:stretch>
            <a:fillRect/>
          </a:stretch>
        </p:blipFill>
        <p:spPr>
          <a:xfrm flipH="false" flipV="false" rot="1434786">
            <a:off x="8522331" y="43294302"/>
            <a:ext cx="4571555" cy="4329249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2">
            <a:alphaModFix amt="71000"/>
          </a:blip>
          <a:srcRect l="0" t="29381" r="0" b="23758"/>
          <a:stretch>
            <a:fillRect/>
          </a:stretch>
        </p:blipFill>
        <p:spPr>
          <a:xfrm flipH="false" flipV="false" rot="0">
            <a:off x="1576056" y="41879284"/>
            <a:ext cx="7880772" cy="1731946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3">
            <a:alphaModFix amt="6999"/>
          </a:blip>
          <a:srcRect l="365" t="0" r="21183" b="49388"/>
          <a:stretch>
            <a:fillRect/>
          </a:stretch>
        </p:blipFill>
        <p:spPr>
          <a:xfrm flipH="false" flipV="false" rot="2043408">
            <a:off x="-1887194" y="39714660"/>
            <a:ext cx="4571555" cy="4329249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1674544" y="16025885"/>
            <a:ext cx="6786941" cy="121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sz="2342" spc="667">
                <a:solidFill>
                  <a:srgbClr val="000000">
                    <a:alpha val="56863"/>
                  </a:srgbClr>
                </a:solidFill>
                <a:latin typeface="Code Pro"/>
              </a:rPr>
              <a:t>El 94% de los inmuebles intervenidos se venden en los primeros 20 días.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7000"/>
          </a:blip>
          <a:srcRect l="0" t="7384" r="0" b="49492"/>
          <a:stretch>
            <a:fillRect/>
          </a:stretch>
        </p:blipFill>
        <p:spPr>
          <a:xfrm flipH="false" flipV="false" rot="0">
            <a:off x="-1814007" y="27448254"/>
            <a:ext cx="12248580" cy="52820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9226" t="208" r="0" b="208"/>
          <a:stretch>
            <a:fillRect/>
          </a:stretch>
        </p:blipFill>
        <p:spPr>
          <a:xfrm flipH="false" flipV="false" rot="0">
            <a:off x="1686078" y="28851408"/>
            <a:ext cx="4027928" cy="207236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032622" y="27734610"/>
            <a:ext cx="3636988" cy="17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CONTÁCTO: 871871871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WHATSAPP: +34 627 942 564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INFO@DINSMALLORCA.COM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194879" y="29241464"/>
            <a:ext cx="3712050" cy="16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CALLE: SON OPRPÍ - 14A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07006 - PALMA DE MALLOCA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LUNES-VIERNES</a:t>
            </a: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 09:00-18:00HS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90067" y="30658394"/>
            <a:ext cx="530760" cy="53076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8714" y="33014918"/>
            <a:ext cx="9472727" cy="90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  <a:spcBef>
                <a:spcPct val="0"/>
              </a:spcBef>
            </a:pPr>
          </a:p>
          <a:p>
            <a:pPr algn="ctr">
              <a:lnSpc>
                <a:spcPts val="2439"/>
              </a:lnSpc>
              <a:spcBef>
                <a:spcPct val="0"/>
              </a:spcBef>
            </a:pPr>
            <a:r>
              <a:rPr lang="en-US" sz="1742" spc="496">
                <a:solidFill>
                  <a:srgbClr val="000000"/>
                </a:solidFill>
                <a:latin typeface="Code Pro"/>
              </a:rPr>
              <a:t>Política de Privacidad | Aviso Legal | Política de Cookies | Preguntas frecuentes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0823" y="39466710"/>
            <a:ext cx="9472727" cy="25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142" spc="610">
                <a:solidFill>
                  <a:srgbClr val="EE2828"/>
                </a:solidFill>
                <a:latin typeface="Code Pro"/>
              </a:rPr>
              <a:t>Fin de la presentación inicial de la web.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142" spc="610">
                <a:solidFill>
                  <a:srgbClr val="EE2828"/>
                </a:solidFill>
                <a:latin typeface="Code Pro"/>
              </a:rPr>
              <a:t>a partir de aquí cada página corresponde a cada sección de la web que finaliza con el pie de página de contacto.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42437" y="18715563"/>
            <a:ext cx="9209499" cy="1354703"/>
            <a:chOff x="0" y="0"/>
            <a:chExt cx="2403294" cy="353521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403294" cy="353521"/>
            </a:xfrm>
            <a:custGeom>
              <a:avLst/>
              <a:gdLst/>
              <a:ahLst/>
              <a:cxnLst/>
              <a:rect r="r" b="b" t="t" l="l"/>
              <a:pathLst>
                <a:path h="353521" w="2403294">
                  <a:moveTo>
                    <a:pt x="9247" y="0"/>
                  </a:moveTo>
                  <a:lnTo>
                    <a:pt x="2394047" y="0"/>
                  </a:lnTo>
                  <a:cubicBezTo>
                    <a:pt x="2399154" y="0"/>
                    <a:pt x="2403294" y="4140"/>
                    <a:pt x="2403294" y="9247"/>
                  </a:cubicBezTo>
                  <a:lnTo>
                    <a:pt x="2403294" y="344274"/>
                  </a:lnTo>
                  <a:cubicBezTo>
                    <a:pt x="2403294" y="349381"/>
                    <a:pt x="2399154" y="353521"/>
                    <a:pt x="2394047" y="353521"/>
                  </a:cubicBezTo>
                  <a:lnTo>
                    <a:pt x="9247" y="353521"/>
                  </a:lnTo>
                  <a:cubicBezTo>
                    <a:pt x="4140" y="353521"/>
                    <a:pt x="0" y="349381"/>
                    <a:pt x="0" y="344274"/>
                  </a:cubicBezTo>
                  <a:lnTo>
                    <a:pt x="0" y="9247"/>
                  </a:lnTo>
                  <a:cubicBezTo>
                    <a:pt x="0" y="4140"/>
                    <a:pt x="4140" y="0"/>
                    <a:pt x="9247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19050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733800" y="19392915"/>
            <a:ext cx="2821070" cy="124938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84861" y="20599473"/>
            <a:ext cx="1557049" cy="28641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8999"/>
          </a:blip>
          <a:srcRect l="0" t="25061" r="70431" b="44157"/>
          <a:stretch>
            <a:fillRect/>
          </a:stretch>
        </p:blipFill>
        <p:spPr>
          <a:xfrm flipH="false" flipV="false" rot="-9344452">
            <a:off x="-267734" y="17956313"/>
            <a:ext cx="2084555" cy="344461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358" r="0" b="3994"/>
          <a:stretch>
            <a:fillRect/>
          </a:stretch>
        </p:blipFill>
        <p:spPr>
          <a:xfrm flipH="false" flipV="false" rot="0">
            <a:off x="1575116" y="21368921"/>
            <a:ext cx="3369962" cy="156628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358" r="0" b="3994"/>
          <a:stretch>
            <a:fillRect/>
          </a:stretch>
        </p:blipFill>
        <p:spPr>
          <a:xfrm flipH="false" flipV="false" rot="0">
            <a:off x="5201776" y="21368921"/>
            <a:ext cx="3416861" cy="158808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32419" y="23080833"/>
            <a:ext cx="1161477" cy="21365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23140" y="23080833"/>
            <a:ext cx="1166927" cy="21465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8999"/>
          </a:blip>
          <a:srcRect l="0" t="25061" r="70431" b="44157"/>
          <a:stretch>
            <a:fillRect/>
          </a:stretch>
        </p:blipFill>
        <p:spPr>
          <a:xfrm flipH="false" flipV="false" rot="2995388">
            <a:off x="9660367" y="19084893"/>
            <a:ext cx="2084555" cy="344461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998324" y="18921410"/>
            <a:ext cx="6517999" cy="73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090" spc="595">
                <a:solidFill>
                  <a:srgbClr val="000000">
                    <a:alpha val="56863"/>
                  </a:srgbClr>
                </a:solidFill>
                <a:latin typeface="Code Pro"/>
              </a:rPr>
              <a:t>Conocer tu experiencia nos ayuda a crecer y mejorar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>
            <a:alphaModFix amt="6000"/>
          </a:blip>
          <a:srcRect l="0" t="0" r="0" b="49388"/>
          <a:stretch>
            <a:fillRect/>
          </a:stretch>
        </p:blipFill>
        <p:spPr>
          <a:xfrm flipH="false" flipV="false" rot="5688293">
            <a:off x="-3193698" y="-270536"/>
            <a:ext cx="7180393" cy="533449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alphaModFix amt="24000"/>
          </a:blip>
          <a:srcRect l="4862" t="17999" r="0" b="22812"/>
          <a:stretch>
            <a:fillRect/>
          </a:stretch>
        </p:blipFill>
        <p:spPr>
          <a:xfrm flipH="false" flipV="false" rot="0">
            <a:off x="-299093" y="1189291"/>
            <a:ext cx="11001737" cy="684453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alphaModFix amt="81000"/>
          </a:blip>
          <a:srcRect l="0" t="0" r="0" b="0"/>
          <a:stretch>
            <a:fillRect/>
          </a:stretch>
        </p:blipFill>
        <p:spPr>
          <a:xfrm flipH="false" flipV="false" rot="0">
            <a:off x="1539665" y="5511546"/>
            <a:ext cx="7324222" cy="252227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28143" y="2869158"/>
            <a:ext cx="6549263" cy="3071506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29225" y="9005375"/>
            <a:ext cx="9538138" cy="652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2157" spc="614">
                <a:solidFill>
                  <a:srgbClr val="000000">
                    <a:alpha val="56863"/>
                  </a:srgbClr>
                </a:solidFill>
                <a:latin typeface="Code Pro"/>
              </a:rPr>
              <a:t>Somos una inmobiliaria joven y comprometida, integrada por personas maravillosas, con gran experiencia y apasionados por el asesoramiento inmobiliario.  </a:t>
            </a:r>
          </a:p>
          <a:p>
            <a:pPr algn="ctr">
              <a:lnSpc>
                <a:spcPts val="3710"/>
              </a:lnSpc>
            </a:pPr>
            <a:r>
              <a:rPr lang="en-US" sz="2157" spc="614">
                <a:solidFill>
                  <a:srgbClr val="000000">
                    <a:alpha val="56863"/>
                  </a:srgbClr>
                </a:solidFill>
                <a:latin typeface="Code Pro"/>
              </a:rPr>
              <a:t>En la mayoría de los casos, la compra venta de un inmueble se convierte en una de las decisiones más importante que una persona puede tomar; es por ello que extender nuestra mano en éste proceso será la clave para garantizar la tranquilidad y satisfacción de quienes confían en nosotros. </a:t>
            </a:r>
          </a:p>
          <a:p>
            <a:pPr algn="ctr">
              <a:lnSpc>
                <a:spcPts val="3710"/>
              </a:lnSpc>
            </a:pP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alphaModFix amt="48000"/>
          </a:blip>
          <a:srcRect l="0" t="0" r="0" b="0"/>
          <a:stretch>
            <a:fillRect/>
          </a:stretch>
        </p:blipFill>
        <p:spPr>
          <a:xfrm flipH="false" flipV="false" rot="-1616700">
            <a:off x="8538657" y="-2246290"/>
            <a:ext cx="8305800" cy="6295104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-209575" y="21670478"/>
            <a:ext cx="2025388" cy="88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5096" spc="1452">
                <a:solidFill>
                  <a:srgbClr val="000000">
                    <a:alpha val="56863"/>
                  </a:srgbClr>
                </a:solidFill>
                <a:latin typeface="Code Pro"/>
              </a:rPr>
              <a:t>&lt;</a:t>
            </a:r>
          </a:p>
        </p:txBody>
      </p:sp>
      <p:sp>
        <p:nvSpPr>
          <p:cNvPr name="TextBox 28" id="28"/>
          <p:cNvSpPr txBox="true"/>
          <p:nvPr/>
        </p:nvSpPr>
        <p:spPr>
          <a:xfrm rot="-10800000">
            <a:off x="8331331" y="21775253"/>
            <a:ext cx="2025388" cy="88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5096" spc="1452">
                <a:solidFill>
                  <a:srgbClr val="000000">
                    <a:alpha val="56863"/>
                  </a:srgbClr>
                </a:solidFill>
                <a:latin typeface="Code Pro"/>
              </a:rPr>
              <a:t>&lt;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12926">
            <a:off x="6060925" y="-404124"/>
            <a:ext cx="6003280" cy="64488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9000"/>
          </a:blip>
          <a:srcRect l="0" t="9097" r="0" b="58066"/>
          <a:stretch>
            <a:fillRect/>
          </a:stretch>
        </p:blipFill>
        <p:spPr>
          <a:xfrm flipH="false" flipV="false" rot="0">
            <a:off x="-289197" y="2126682"/>
            <a:ext cx="10960643" cy="24788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18000"/>
          </a:blip>
          <a:srcRect l="0" t="20520" r="0" b="19224"/>
          <a:stretch>
            <a:fillRect/>
          </a:stretch>
        </p:blipFill>
        <p:spPr>
          <a:xfrm flipH="false" flipV="false" rot="0">
            <a:off x="-1703471" y="9036448"/>
            <a:ext cx="13871571" cy="835839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15853" y="9156172"/>
            <a:ext cx="9788875" cy="4234870"/>
            <a:chOff x="0" y="0"/>
            <a:chExt cx="2998889" cy="129738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998889" cy="1297382"/>
            </a:xfrm>
            <a:custGeom>
              <a:avLst/>
              <a:gdLst/>
              <a:ahLst/>
              <a:cxnLst/>
              <a:rect r="r" b="b" t="t" l="l"/>
              <a:pathLst>
                <a:path h="1297382" w="2998889">
                  <a:moveTo>
                    <a:pt x="7118" y="0"/>
                  </a:moveTo>
                  <a:lnTo>
                    <a:pt x="2991771" y="0"/>
                  </a:lnTo>
                  <a:cubicBezTo>
                    <a:pt x="2995703" y="0"/>
                    <a:pt x="2998889" y="3187"/>
                    <a:pt x="2998889" y="7118"/>
                  </a:cubicBezTo>
                  <a:lnTo>
                    <a:pt x="2998889" y="1290264"/>
                  </a:lnTo>
                  <a:cubicBezTo>
                    <a:pt x="2998889" y="1294195"/>
                    <a:pt x="2995703" y="1297382"/>
                    <a:pt x="2991771" y="1297382"/>
                  </a:cubicBezTo>
                  <a:lnTo>
                    <a:pt x="7118" y="1297382"/>
                  </a:lnTo>
                  <a:cubicBezTo>
                    <a:pt x="3187" y="1297382"/>
                    <a:pt x="0" y="1294195"/>
                    <a:pt x="0" y="1290264"/>
                  </a:cubicBezTo>
                  <a:lnTo>
                    <a:pt x="0" y="7118"/>
                  </a:lnTo>
                  <a:cubicBezTo>
                    <a:pt x="0" y="3187"/>
                    <a:pt x="3187" y="0"/>
                    <a:pt x="7118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3518" y="11273607"/>
            <a:ext cx="6914108" cy="1839160"/>
            <a:chOff x="0" y="0"/>
            <a:chExt cx="2118185" cy="56343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118185" cy="563439"/>
            </a:xfrm>
            <a:custGeom>
              <a:avLst/>
              <a:gdLst/>
              <a:ahLst/>
              <a:cxnLst/>
              <a:rect r="r" b="b" t="t" l="l"/>
              <a:pathLst>
                <a:path h="563439" w="2118185">
                  <a:moveTo>
                    <a:pt x="10078" y="0"/>
                  </a:moveTo>
                  <a:lnTo>
                    <a:pt x="2108107" y="0"/>
                  </a:lnTo>
                  <a:cubicBezTo>
                    <a:pt x="2110780" y="0"/>
                    <a:pt x="2113343" y="1062"/>
                    <a:pt x="2115233" y="2952"/>
                  </a:cubicBezTo>
                  <a:cubicBezTo>
                    <a:pt x="2117123" y="4842"/>
                    <a:pt x="2118185" y="7405"/>
                    <a:pt x="2118185" y="10078"/>
                  </a:cubicBezTo>
                  <a:lnTo>
                    <a:pt x="2118185" y="553362"/>
                  </a:lnTo>
                  <a:cubicBezTo>
                    <a:pt x="2118185" y="558927"/>
                    <a:pt x="2113673" y="563439"/>
                    <a:pt x="2108107" y="563439"/>
                  </a:cubicBezTo>
                  <a:lnTo>
                    <a:pt x="10078" y="563439"/>
                  </a:lnTo>
                  <a:cubicBezTo>
                    <a:pt x="4512" y="563439"/>
                    <a:pt x="0" y="558927"/>
                    <a:pt x="0" y="553362"/>
                  </a:cubicBezTo>
                  <a:lnTo>
                    <a:pt x="0" y="10078"/>
                  </a:lnTo>
                  <a:cubicBezTo>
                    <a:pt x="0" y="4512"/>
                    <a:pt x="4512" y="0"/>
                    <a:pt x="10078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82889" y="11859990"/>
            <a:ext cx="1937061" cy="846469"/>
            <a:chOff x="0" y="0"/>
            <a:chExt cx="1133427" cy="495292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33427" cy="495292"/>
            </a:xfrm>
            <a:custGeom>
              <a:avLst/>
              <a:gdLst/>
              <a:ahLst/>
              <a:cxnLst/>
              <a:rect r="r" b="b" t="t" l="l"/>
              <a:pathLst>
                <a:path h="495292" w="1133427">
                  <a:moveTo>
                    <a:pt x="87928" y="0"/>
                  </a:moveTo>
                  <a:lnTo>
                    <a:pt x="1045498" y="0"/>
                  </a:lnTo>
                  <a:cubicBezTo>
                    <a:pt x="1068818" y="0"/>
                    <a:pt x="1091183" y="9264"/>
                    <a:pt x="1107673" y="25754"/>
                  </a:cubicBezTo>
                  <a:cubicBezTo>
                    <a:pt x="1124163" y="42243"/>
                    <a:pt x="1133427" y="64608"/>
                    <a:pt x="1133427" y="87928"/>
                  </a:cubicBezTo>
                  <a:lnTo>
                    <a:pt x="1133427" y="407364"/>
                  </a:lnTo>
                  <a:cubicBezTo>
                    <a:pt x="1133427" y="430684"/>
                    <a:pt x="1124163" y="453048"/>
                    <a:pt x="1107673" y="469538"/>
                  </a:cubicBezTo>
                  <a:cubicBezTo>
                    <a:pt x="1091183" y="486028"/>
                    <a:pt x="1068818" y="495292"/>
                    <a:pt x="1045498" y="495292"/>
                  </a:cubicBezTo>
                  <a:lnTo>
                    <a:pt x="87928" y="495292"/>
                  </a:lnTo>
                  <a:cubicBezTo>
                    <a:pt x="64608" y="495292"/>
                    <a:pt x="42243" y="486028"/>
                    <a:pt x="25754" y="469538"/>
                  </a:cubicBezTo>
                  <a:cubicBezTo>
                    <a:pt x="9264" y="453048"/>
                    <a:pt x="0" y="430684"/>
                    <a:pt x="0" y="407364"/>
                  </a:cubicBezTo>
                  <a:lnTo>
                    <a:pt x="0" y="87928"/>
                  </a:lnTo>
                  <a:cubicBezTo>
                    <a:pt x="0" y="64608"/>
                    <a:pt x="9264" y="42243"/>
                    <a:pt x="25754" y="25754"/>
                  </a:cubicBezTo>
                  <a:cubicBezTo>
                    <a:pt x="42243" y="9264"/>
                    <a:pt x="64608" y="0"/>
                    <a:pt x="87928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5770">
            <a:off x="-1586354" y="18084967"/>
            <a:ext cx="6003280" cy="644883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3148" t="0" r="3148" b="0"/>
          <a:stretch>
            <a:fillRect/>
          </a:stretch>
        </p:blipFill>
        <p:spPr>
          <a:xfrm flipH="false" flipV="false" rot="0">
            <a:off x="1513811" y="16160975"/>
            <a:ext cx="1463633" cy="221559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rcRect l="0" t="1386" r="0" b="1386"/>
          <a:stretch>
            <a:fillRect/>
          </a:stretch>
        </p:blipFill>
        <p:spPr>
          <a:xfrm flipH="false" flipV="false" rot="0">
            <a:off x="5908647" y="20702352"/>
            <a:ext cx="1803734" cy="26346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78094" y="19379629"/>
            <a:ext cx="359265" cy="23842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alphaModFix amt="48000"/>
          </a:blip>
          <a:srcRect l="0" t="0" r="0" b="0"/>
          <a:stretch>
            <a:fillRect/>
          </a:stretch>
        </p:blipFill>
        <p:spPr>
          <a:xfrm flipH="false" flipV="false" rot="0">
            <a:off x="1729070" y="19379629"/>
            <a:ext cx="357856" cy="23842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564873" y="19275168"/>
            <a:ext cx="517075" cy="44734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37014" y="24494264"/>
            <a:ext cx="359265" cy="23842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alphaModFix amt="48000"/>
          </a:blip>
          <a:srcRect l="0" t="0" r="0" b="0"/>
          <a:stretch>
            <a:fillRect/>
          </a:stretch>
        </p:blipFill>
        <p:spPr>
          <a:xfrm flipH="false" flipV="false" rot="0">
            <a:off x="5966056" y="24494264"/>
            <a:ext cx="357856" cy="23842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7150015" y="24389803"/>
            <a:ext cx="517075" cy="44734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48386" y="19566214"/>
            <a:ext cx="359265" cy="23842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>
            <a:alphaModFix amt="48000"/>
          </a:blip>
          <a:srcRect l="0" t="0" r="0" b="0"/>
          <a:stretch>
            <a:fillRect/>
          </a:stretch>
        </p:blipFill>
        <p:spPr>
          <a:xfrm flipH="false" flipV="false" rot="0">
            <a:off x="7712381" y="19566214"/>
            <a:ext cx="357856" cy="23842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8669576" y="19461754"/>
            <a:ext cx="517075" cy="44734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rcRect l="16056" t="0" r="14646" b="39402"/>
          <a:stretch>
            <a:fillRect/>
          </a:stretch>
        </p:blipFill>
        <p:spPr>
          <a:xfrm flipH="false" flipV="false" rot="0">
            <a:off x="3040768" y="21121452"/>
            <a:ext cx="1615466" cy="212034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alphaModFix amt="48000"/>
          </a:blip>
          <a:srcRect l="0" t="0" r="0" b="0"/>
          <a:stretch>
            <a:fillRect/>
          </a:stretch>
        </p:blipFill>
        <p:spPr>
          <a:xfrm flipH="false" flipV="false" rot="0">
            <a:off x="3490646" y="24389803"/>
            <a:ext cx="357856" cy="238421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3996229" y="24285343"/>
            <a:ext cx="517075" cy="447342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>
            <a:alphaModFix amt="57000"/>
          </a:blip>
          <a:srcRect l="0" t="7384" r="0" b="55439"/>
          <a:stretch>
            <a:fillRect/>
          </a:stretch>
        </p:blipFill>
        <p:spPr>
          <a:xfrm flipH="false" flipV="false" rot="0">
            <a:off x="-1847163" y="37823175"/>
            <a:ext cx="12248580" cy="455357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rcRect l="9226" t="208" r="0" b="208"/>
          <a:stretch>
            <a:fillRect/>
          </a:stretch>
        </p:blipFill>
        <p:spPr>
          <a:xfrm flipH="false" flipV="false" rot="0">
            <a:off x="2209959" y="39226329"/>
            <a:ext cx="4027928" cy="2072365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999466" y="38109532"/>
            <a:ext cx="3636988" cy="17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CONTÁCTO: 871871871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WHATSAPP: +34 627 942 564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INFO@DINSMALLORCA.COM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sp>
        <p:nvSpPr>
          <p:cNvPr name="AutoShape 32" id="32"/>
          <p:cNvSpPr/>
          <p:nvPr/>
        </p:nvSpPr>
        <p:spPr>
          <a:xfrm rot="0">
            <a:off x="6800398" y="39335417"/>
            <a:ext cx="3779529" cy="0"/>
          </a:xfrm>
          <a:prstGeom prst="line">
            <a:avLst/>
          </a:prstGeom>
          <a:ln cap="flat" w="19050">
            <a:solidFill>
              <a:srgbClr val="1B1C1F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7161722" y="39616385"/>
            <a:ext cx="3712050" cy="16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CALLE: SON OPRPÍ - 14A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07006 - PALMA DE MALLOCA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LUNES-VIERNES</a:t>
            </a: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 09:00-18:00HS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56910" y="41033315"/>
            <a:ext cx="530760" cy="53076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rcRect l="1107" t="0" r="1060" b="3915"/>
          <a:stretch>
            <a:fillRect/>
          </a:stretch>
        </p:blipFill>
        <p:spPr>
          <a:xfrm flipH="false" flipV="false" rot="0">
            <a:off x="4541693" y="16014435"/>
            <a:ext cx="1619085" cy="2397996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68022" y="19440645"/>
            <a:ext cx="359265" cy="238421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0">
            <a:alphaModFix amt="48000"/>
          </a:blip>
          <a:srcRect l="0" t="0" r="0" b="0"/>
          <a:stretch>
            <a:fillRect/>
          </a:stretch>
        </p:blipFill>
        <p:spPr>
          <a:xfrm flipH="false" flipV="false" rot="0">
            <a:off x="4722453" y="19453234"/>
            <a:ext cx="357856" cy="238421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5686454" y="19343480"/>
            <a:ext cx="517075" cy="447342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rcRect l="0" t="0" r="0" b="41319"/>
          <a:stretch>
            <a:fillRect/>
          </a:stretch>
        </p:blipFill>
        <p:spPr>
          <a:xfrm flipH="false" flipV="false" rot="0">
            <a:off x="7667091" y="16294325"/>
            <a:ext cx="1569598" cy="2138864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>
            <a:alphaModFix amt="50000"/>
          </a:blip>
          <a:srcRect l="0" t="23943" r="0" b="36469"/>
          <a:stretch>
            <a:fillRect/>
          </a:stretch>
        </p:blipFill>
        <p:spPr>
          <a:xfrm flipH="false" flipV="false" rot="0">
            <a:off x="-458402" y="28996957"/>
            <a:ext cx="11619277" cy="3066431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718228" y="5081788"/>
            <a:ext cx="9028172" cy="337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2151" spc="613">
                <a:solidFill>
                  <a:srgbClr val="000000">
                    <a:alpha val="56863"/>
                  </a:srgbClr>
                </a:solidFill>
                <a:latin typeface="Code Pro"/>
              </a:rPr>
              <a:t>Nuestro trabajo es exclusivo y personalizado. </a:t>
            </a:r>
          </a:p>
          <a:p>
            <a:pPr algn="ctr">
              <a:lnSpc>
                <a:spcPts val="4517"/>
              </a:lnSpc>
            </a:pPr>
            <a:r>
              <a:rPr lang="en-US" sz="2151" spc="613">
                <a:solidFill>
                  <a:srgbClr val="000000">
                    <a:alpha val="56863"/>
                  </a:srgbClr>
                </a:solidFill>
                <a:latin typeface="Code Pro"/>
              </a:rPr>
              <a:t>Te invitamos a solicitar una cita donde donde un asesor se convertirá en tu representante para garantizar tu compra-venta.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58268" y="9301525"/>
            <a:ext cx="2082883" cy="30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NOMBRES: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58268" y="9985644"/>
            <a:ext cx="2523680" cy="62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APRELLIDOS:</a:t>
            </a:r>
          </a:p>
          <a:p>
            <a:pPr algn="ctr">
              <a:lnSpc>
                <a:spcPts val="2515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501118" y="10691091"/>
            <a:ext cx="2025388" cy="30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CORREO: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57501" y="9250128"/>
            <a:ext cx="2025388" cy="62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TELÉFONO: </a:t>
            </a:r>
          </a:p>
          <a:p>
            <a:pPr algn="ctr">
              <a:lnSpc>
                <a:spcPts val="2515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718228" y="11549253"/>
            <a:ext cx="2562011" cy="124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 Bold"/>
              </a:rPr>
              <a:t>¿En qué horario prefieres que te llamemos?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872882" y="12155087"/>
            <a:ext cx="1757076" cy="5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596" spc="455">
                <a:solidFill>
                  <a:srgbClr val="000000">
                    <a:alpha val="56863"/>
                  </a:srgbClr>
                </a:solidFill>
                <a:latin typeface="Code Pro"/>
              </a:rPr>
              <a:t>ENVIAR</a:t>
            </a:r>
          </a:p>
          <a:p>
            <a:pPr algn="ctr">
              <a:lnSpc>
                <a:spcPts val="2235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110880" y="800100"/>
            <a:ext cx="8305800" cy="65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sz="2751" spc="784">
                <a:solidFill>
                  <a:srgbClr val="03989E">
                    <a:alpha val="56863"/>
                  </a:srgbClr>
                </a:solidFill>
                <a:latin typeface="Code Pro Bold"/>
              </a:rPr>
              <a:t>NUESTRA FORTALEZA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23825" y="18541682"/>
            <a:ext cx="2267804" cy="621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"/>
              </a:lnSpc>
            </a:pPr>
            <a:r>
              <a:rPr lang="en-US" sz="1103" spc="314">
                <a:solidFill>
                  <a:srgbClr val="000000">
                    <a:alpha val="56863"/>
                  </a:srgbClr>
                </a:solidFill>
                <a:latin typeface="Code Pro Bold"/>
              </a:rPr>
              <a:t>Romina Lodeiro</a:t>
            </a:r>
          </a:p>
          <a:p>
            <a:pPr algn="ctr">
              <a:lnSpc>
                <a:spcPts val="1184"/>
              </a:lnSpc>
            </a:pPr>
            <a:r>
              <a:rPr lang="en-US" sz="845" spc="241">
                <a:solidFill>
                  <a:srgbClr val="000000">
                    <a:alpha val="56863"/>
                  </a:srgbClr>
                </a:solidFill>
                <a:latin typeface="Code Pro"/>
              </a:rPr>
              <a:t>Asesora inmobiliaria</a:t>
            </a:r>
          </a:p>
          <a:p>
            <a:pPr algn="ctr">
              <a:lnSpc>
                <a:spcPts val="1184"/>
              </a:lnSpc>
            </a:pPr>
          </a:p>
          <a:p>
            <a:pPr algn="ctr">
              <a:lnSpc>
                <a:spcPts val="1184"/>
              </a:lnSpc>
            </a:pPr>
            <a:r>
              <a:rPr lang="en-US" sz="845" spc="241">
                <a:solidFill>
                  <a:srgbClr val="000000">
                    <a:alpha val="56863"/>
                  </a:srgbClr>
                </a:solidFill>
                <a:latin typeface="Code Pro"/>
              </a:rPr>
              <a:t>Contacto: +34 654 655 265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782296" y="23454991"/>
            <a:ext cx="2109013" cy="83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"/>
              </a:lnSpc>
            </a:pPr>
            <a:r>
              <a:rPr lang="en-US" sz="1103" spc="314">
                <a:solidFill>
                  <a:srgbClr val="000000">
                    <a:alpha val="56863"/>
                  </a:srgbClr>
                </a:solidFill>
                <a:latin typeface="Code Pro Bold"/>
              </a:rPr>
              <a:t>Carlos Fernández García </a:t>
            </a:r>
          </a:p>
          <a:p>
            <a:pPr algn="ctr">
              <a:lnSpc>
                <a:spcPts val="1404"/>
              </a:lnSpc>
            </a:pPr>
            <a:r>
              <a:rPr lang="en-US" sz="1003" spc="285">
                <a:solidFill>
                  <a:srgbClr val="000000">
                    <a:alpha val="56863"/>
                  </a:srgbClr>
                </a:solidFill>
                <a:latin typeface="Code Pro"/>
              </a:rPr>
              <a:t>Asesor inmobiliaria</a:t>
            </a:r>
          </a:p>
          <a:p>
            <a:pPr algn="ctr">
              <a:lnSpc>
                <a:spcPts val="1184"/>
              </a:lnSpc>
            </a:pPr>
          </a:p>
          <a:p>
            <a:pPr algn="ctr">
              <a:lnSpc>
                <a:spcPts val="1184"/>
              </a:lnSpc>
            </a:pPr>
            <a:r>
              <a:rPr lang="en-US" sz="845" spc="241">
                <a:solidFill>
                  <a:srgbClr val="000000">
                    <a:alpha val="56863"/>
                  </a:srgbClr>
                </a:solidFill>
                <a:latin typeface="Code Pro"/>
              </a:rPr>
              <a:t>Contacto: +34 646909770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01118" y="13802704"/>
            <a:ext cx="9262361" cy="140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1851" spc="527">
                <a:solidFill>
                  <a:srgbClr val="000000">
                    <a:alpha val="56863"/>
                  </a:srgbClr>
                </a:solidFill>
                <a:latin typeface="Code Pro Bold"/>
              </a:rPr>
              <a:t>También puedes contactar </a:t>
            </a:r>
          </a:p>
          <a:p>
            <a:pPr algn="ctr">
              <a:lnSpc>
                <a:spcPts val="3887"/>
              </a:lnSpc>
            </a:pPr>
            <a:r>
              <a:rPr lang="en-US" sz="1851" spc="527">
                <a:solidFill>
                  <a:srgbClr val="000000">
                    <a:alpha val="56863"/>
                  </a:srgbClr>
                </a:solidFill>
                <a:latin typeface="Code Pro Bold"/>
              </a:rPr>
              <a:t>directamente con algunos de </a:t>
            </a:r>
          </a:p>
          <a:p>
            <a:pPr algn="ctr">
              <a:lnSpc>
                <a:spcPts val="3887"/>
              </a:lnSpc>
            </a:pPr>
            <a:r>
              <a:rPr lang="en-US" sz="1851" spc="527">
                <a:solidFill>
                  <a:srgbClr val="000000">
                    <a:alpha val="56863"/>
                  </a:srgbClr>
                </a:solidFill>
                <a:latin typeface="Code Pro Bold"/>
              </a:rPr>
              <a:t>nuestros asesores expertos.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812504" y="23451344"/>
            <a:ext cx="2267804" cy="64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"/>
              </a:lnSpc>
            </a:pPr>
            <a:r>
              <a:rPr lang="en-US" sz="1103" spc="314">
                <a:solidFill>
                  <a:srgbClr val="000000">
                    <a:alpha val="56863"/>
                  </a:srgbClr>
                </a:solidFill>
                <a:latin typeface="Code Pro Bold"/>
              </a:rPr>
              <a:t>Mariano Montanari </a:t>
            </a:r>
          </a:p>
          <a:p>
            <a:pPr algn="ctr">
              <a:lnSpc>
                <a:spcPts val="1404"/>
              </a:lnSpc>
            </a:pPr>
            <a:r>
              <a:rPr lang="en-US" sz="1003" spc="285">
                <a:solidFill>
                  <a:srgbClr val="000000">
                    <a:alpha val="56863"/>
                  </a:srgbClr>
                </a:solidFill>
                <a:latin typeface="Code Pro"/>
              </a:rPr>
              <a:t>Asesor inmobiliario</a:t>
            </a:r>
          </a:p>
          <a:p>
            <a:pPr algn="ctr">
              <a:lnSpc>
                <a:spcPts val="1184"/>
              </a:lnSpc>
            </a:pPr>
          </a:p>
          <a:p>
            <a:pPr algn="ctr">
              <a:lnSpc>
                <a:spcPts val="1184"/>
              </a:lnSpc>
            </a:pPr>
            <a:r>
              <a:rPr lang="en-US" sz="845" spc="241">
                <a:solidFill>
                  <a:srgbClr val="000000">
                    <a:alpha val="56863"/>
                  </a:srgbClr>
                </a:solidFill>
                <a:latin typeface="Code Pro"/>
              </a:rPr>
              <a:t>Contacto: +34 627942564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3433" y="43223003"/>
            <a:ext cx="9472727" cy="90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  <a:spcBef>
                <a:spcPct val="0"/>
              </a:spcBef>
            </a:pPr>
          </a:p>
          <a:p>
            <a:pPr algn="ctr">
              <a:lnSpc>
                <a:spcPts val="2439"/>
              </a:lnSpc>
              <a:spcBef>
                <a:spcPct val="0"/>
              </a:spcBef>
            </a:pPr>
            <a:r>
              <a:rPr lang="en-US" sz="1742" spc="496">
                <a:solidFill>
                  <a:srgbClr val="000000"/>
                </a:solidFill>
                <a:latin typeface="Code Pro"/>
              </a:rPr>
              <a:t>Política de Privacidad | Aviso Legal | Política de Cookies | Preguntas frecuentes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396967" y="18586945"/>
            <a:ext cx="2267804" cy="60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003" spc="285">
                <a:solidFill>
                  <a:srgbClr val="000000">
                    <a:alpha val="56863"/>
                  </a:srgbClr>
                </a:solidFill>
                <a:latin typeface="Code Pro Bold"/>
              </a:rPr>
              <a:t>Sara Quetglas</a:t>
            </a:r>
          </a:p>
          <a:p>
            <a:pPr algn="ctr">
              <a:lnSpc>
                <a:spcPts val="1189"/>
              </a:lnSpc>
            </a:pPr>
            <a:r>
              <a:rPr lang="en-US" sz="849" spc="242">
                <a:solidFill>
                  <a:srgbClr val="000000">
                    <a:alpha val="56863"/>
                  </a:srgbClr>
                </a:solidFill>
                <a:latin typeface="Code Pro"/>
              </a:rPr>
              <a:t>Asesora inmobiliaria</a:t>
            </a:r>
          </a:p>
          <a:p>
            <a:pPr algn="ctr">
              <a:lnSpc>
                <a:spcPts val="1184"/>
              </a:lnSpc>
            </a:pPr>
          </a:p>
          <a:p>
            <a:pPr algn="ctr">
              <a:lnSpc>
                <a:spcPts val="1184"/>
              </a:lnSpc>
            </a:pPr>
            <a:r>
              <a:rPr lang="en-US" sz="845" spc="241">
                <a:solidFill>
                  <a:srgbClr val="000000">
                    <a:alpha val="56863"/>
                  </a:srgbClr>
                </a:solidFill>
                <a:latin typeface="Code Pro"/>
              </a:rPr>
              <a:t>Contacto: +34 618 189 068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251226" y="18551207"/>
            <a:ext cx="2401326" cy="79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 spc="284">
                <a:solidFill>
                  <a:srgbClr val="000000">
                    <a:alpha val="56863"/>
                  </a:srgbClr>
                </a:solidFill>
                <a:latin typeface="Code Pro Bold"/>
              </a:rPr>
              <a:t>Jessica Rodríguez Rodenas</a:t>
            </a:r>
          </a:p>
          <a:p>
            <a:pPr algn="ctr">
              <a:lnSpc>
                <a:spcPts val="1399"/>
              </a:lnSpc>
            </a:pPr>
            <a:r>
              <a:rPr lang="en-US" sz="999" spc="284">
                <a:solidFill>
                  <a:srgbClr val="000000">
                    <a:alpha val="56863"/>
                  </a:srgbClr>
                </a:solidFill>
                <a:latin typeface="Code Pro"/>
              </a:rPr>
              <a:t>Asesora inmobiliaria</a:t>
            </a:r>
          </a:p>
          <a:p>
            <a:pPr algn="ctr">
              <a:lnSpc>
                <a:spcPts val="1184"/>
              </a:lnSpc>
            </a:pPr>
          </a:p>
          <a:p>
            <a:pPr algn="ctr">
              <a:lnSpc>
                <a:spcPts val="1184"/>
              </a:lnSpc>
            </a:pPr>
            <a:r>
              <a:rPr lang="en-US" sz="845" spc="241">
                <a:solidFill>
                  <a:srgbClr val="000000">
                    <a:alpha val="56863"/>
                  </a:srgbClr>
                </a:solidFill>
                <a:latin typeface="Code Pro"/>
              </a:rPr>
              <a:t>Contacto: +34 670 283 896 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20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7617661" y="23271875"/>
            <a:ext cx="6603103" cy="6253119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0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-3771124" y="32493020"/>
            <a:ext cx="6603103" cy="62531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82604" y="651391"/>
            <a:ext cx="4934312" cy="2401508"/>
            <a:chOff x="0" y="0"/>
            <a:chExt cx="1626015" cy="7913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26015" cy="791375"/>
            </a:xfrm>
            <a:custGeom>
              <a:avLst/>
              <a:gdLst/>
              <a:ahLst/>
              <a:cxnLst/>
              <a:rect r="r" b="b" t="t" l="l"/>
              <a:pathLst>
                <a:path h="791375" w="1626015">
                  <a:moveTo>
                    <a:pt x="23535" y="0"/>
                  </a:moveTo>
                  <a:lnTo>
                    <a:pt x="1602480" y="0"/>
                  </a:lnTo>
                  <a:cubicBezTo>
                    <a:pt x="1615478" y="0"/>
                    <a:pt x="1626015" y="10537"/>
                    <a:pt x="1626015" y="23535"/>
                  </a:cubicBezTo>
                  <a:lnTo>
                    <a:pt x="1626015" y="767840"/>
                  </a:lnTo>
                  <a:cubicBezTo>
                    <a:pt x="1626015" y="780838"/>
                    <a:pt x="1615478" y="791375"/>
                    <a:pt x="1602480" y="791375"/>
                  </a:cubicBezTo>
                  <a:lnTo>
                    <a:pt x="23535" y="791375"/>
                  </a:lnTo>
                  <a:cubicBezTo>
                    <a:pt x="10537" y="791375"/>
                    <a:pt x="0" y="780838"/>
                    <a:pt x="0" y="767840"/>
                  </a:cubicBezTo>
                  <a:lnTo>
                    <a:pt x="0" y="23535"/>
                  </a:lnTo>
                  <a:cubicBezTo>
                    <a:pt x="0" y="10537"/>
                    <a:pt x="10537" y="0"/>
                    <a:pt x="23535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5833" y="985070"/>
            <a:ext cx="4842077" cy="3358407"/>
            <a:chOff x="0" y="0"/>
            <a:chExt cx="1595621" cy="110670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595621" cy="1106704"/>
            </a:xfrm>
            <a:custGeom>
              <a:avLst/>
              <a:gdLst/>
              <a:ahLst/>
              <a:cxnLst/>
              <a:rect r="r" b="b" t="t" l="l"/>
              <a:pathLst>
                <a:path h="1106704" w="1595621">
                  <a:moveTo>
                    <a:pt x="14390" y="0"/>
                  </a:moveTo>
                  <a:lnTo>
                    <a:pt x="1581231" y="0"/>
                  </a:lnTo>
                  <a:cubicBezTo>
                    <a:pt x="1589178" y="0"/>
                    <a:pt x="1595621" y="6443"/>
                    <a:pt x="1595621" y="14390"/>
                  </a:cubicBezTo>
                  <a:lnTo>
                    <a:pt x="1595621" y="1092314"/>
                  </a:lnTo>
                  <a:cubicBezTo>
                    <a:pt x="1595621" y="1100261"/>
                    <a:pt x="1589178" y="1106704"/>
                    <a:pt x="1581231" y="1106704"/>
                  </a:cubicBezTo>
                  <a:lnTo>
                    <a:pt x="14390" y="1106704"/>
                  </a:lnTo>
                  <a:cubicBezTo>
                    <a:pt x="6443" y="1106704"/>
                    <a:pt x="0" y="1100261"/>
                    <a:pt x="0" y="1092314"/>
                  </a:cubicBezTo>
                  <a:lnTo>
                    <a:pt x="0" y="14390"/>
                  </a:lnTo>
                  <a:cubicBezTo>
                    <a:pt x="0" y="6443"/>
                    <a:pt x="6443" y="0"/>
                    <a:pt x="14390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925" t="18523" r="0" b="23335"/>
          <a:stretch>
            <a:fillRect/>
          </a:stretch>
        </p:blipFill>
        <p:spPr>
          <a:xfrm flipH="false" flipV="false" rot="0">
            <a:off x="3294001" y="-1421037"/>
            <a:ext cx="13348252" cy="78332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3949288">
            <a:off x="-3884898" y="3861638"/>
            <a:ext cx="6603103" cy="625311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71000"/>
          </a:blip>
          <a:srcRect l="11949" t="5605" r="2764" b="22937"/>
          <a:stretch>
            <a:fillRect/>
          </a:stretch>
        </p:blipFill>
        <p:spPr>
          <a:xfrm flipH="false" flipV="false" rot="0">
            <a:off x="6705282" y="687427"/>
            <a:ext cx="3196920" cy="401654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51275" y="7088349"/>
            <a:ext cx="1229391" cy="106086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3396" y="7272164"/>
            <a:ext cx="708283" cy="69323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44674" y="12924576"/>
            <a:ext cx="375275" cy="66366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27554" y="12830103"/>
            <a:ext cx="866448" cy="75814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alphaModFix amt="64000"/>
          </a:blip>
          <a:srcRect l="7712" t="0" r="5550" b="0"/>
          <a:stretch>
            <a:fillRect/>
          </a:stretch>
        </p:blipFill>
        <p:spPr>
          <a:xfrm flipH="false" flipV="false" rot="0">
            <a:off x="6617167" y="31858000"/>
            <a:ext cx="2067489" cy="195754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>
            <a:alphaModFix amt="90000"/>
          </a:blip>
          <a:srcRect l="0" t="0" r="1976" b="83394"/>
          <a:stretch>
            <a:fillRect/>
          </a:stretch>
        </p:blipFill>
        <p:spPr>
          <a:xfrm flipH="false" flipV="false" rot="0">
            <a:off x="1010484" y="25231144"/>
            <a:ext cx="8872818" cy="102785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2125254" y="32311799"/>
            <a:ext cx="2184177" cy="108706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>
            <a:alphaModFix amt="58000"/>
          </a:blip>
          <a:srcRect l="52512" t="30939" r="7700" b="15946"/>
          <a:stretch>
            <a:fillRect/>
          </a:stretch>
        </p:blipFill>
        <p:spPr>
          <a:xfrm flipH="false" flipV="false" rot="0">
            <a:off x="5496711" y="26420928"/>
            <a:ext cx="4361652" cy="3981655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4215772" y="22624027"/>
            <a:ext cx="1950706" cy="628574"/>
            <a:chOff x="0" y="0"/>
            <a:chExt cx="1056602" cy="340468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056602" cy="340468"/>
            </a:xfrm>
            <a:custGeom>
              <a:avLst/>
              <a:gdLst/>
              <a:ahLst/>
              <a:cxnLst/>
              <a:rect r="r" b="b" t="t" l="l"/>
              <a:pathLst>
                <a:path h="340468" w="1056602">
                  <a:moveTo>
                    <a:pt x="87313" y="0"/>
                  </a:moveTo>
                  <a:lnTo>
                    <a:pt x="969289" y="0"/>
                  </a:lnTo>
                  <a:cubicBezTo>
                    <a:pt x="1017511" y="0"/>
                    <a:pt x="1056602" y="39091"/>
                    <a:pt x="1056602" y="87313"/>
                  </a:cubicBezTo>
                  <a:lnTo>
                    <a:pt x="1056602" y="253155"/>
                  </a:lnTo>
                  <a:cubicBezTo>
                    <a:pt x="1056602" y="301376"/>
                    <a:pt x="1017511" y="340468"/>
                    <a:pt x="969289" y="340468"/>
                  </a:cubicBezTo>
                  <a:lnTo>
                    <a:pt x="87313" y="340468"/>
                  </a:lnTo>
                  <a:cubicBezTo>
                    <a:pt x="39091" y="340468"/>
                    <a:pt x="0" y="301376"/>
                    <a:pt x="0" y="253155"/>
                  </a:cubicBezTo>
                  <a:lnTo>
                    <a:pt x="0" y="87313"/>
                  </a:lnTo>
                  <a:cubicBezTo>
                    <a:pt x="0" y="39091"/>
                    <a:pt x="39091" y="0"/>
                    <a:pt x="87313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952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2974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925" t="18523" r="0" b="23335"/>
          <a:stretch>
            <a:fillRect/>
          </a:stretch>
        </p:blipFill>
        <p:spPr>
          <a:xfrm flipH="false" flipV="false" rot="0">
            <a:off x="-5903577" y="39917056"/>
            <a:ext cx="13348252" cy="783327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2492480" y="39831331"/>
            <a:ext cx="5811262" cy="197871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365431" y="1353838"/>
            <a:ext cx="3982724" cy="22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564" spc="730">
                <a:solidFill>
                  <a:srgbClr val="157375">
                    <a:alpha val="56863"/>
                  </a:srgbClr>
                </a:solidFill>
                <a:latin typeface="Code Pro Bold"/>
              </a:rPr>
              <a:t>¿Necesitas vender tu casa? </a:t>
            </a:r>
          </a:p>
          <a:p>
            <a:pPr algn="ctr">
              <a:lnSpc>
                <a:spcPts val="3590"/>
              </a:lnSpc>
            </a:pPr>
            <a:r>
              <a:rPr lang="en-US" sz="2564" spc="730">
                <a:solidFill>
                  <a:srgbClr val="157375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59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80591" y="8459826"/>
            <a:ext cx="3639306" cy="304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742" spc="496">
                <a:solidFill>
                  <a:srgbClr val="000000">
                    <a:alpha val="56863"/>
                  </a:srgbClr>
                </a:solidFill>
                <a:latin typeface="Code Pro Bold"/>
              </a:rPr>
              <a:t>VENDE CON TRANQUILIDAD</a:t>
            </a:r>
          </a:p>
          <a:p>
            <a:pPr algn="ctr">
              <a:lnSpc>
                <a:spcPts val="2439"/>
              </a:lnSpc>
            </a:pPr>
          </a:p>
          <a:p>
            <a:pPr algn="ctr">
              <a:lnSpc>
                <a:spcPts val="2439"/>
              </a:lnSpc>
            </a:pPr>
            <a:r>
              <a:rPr lang="en-US" sz="1742" spc="496">
                <a:solidFill>
                  <a:srgbClr val="000000">
                    <a:alpha val="56863"/>
                  </a:srgbClr>
                </a:solidFill>
                <a:latin typeface="Code Pro"/>
              </a:rPr>
              <a:t>Te acompañaremos en el proceso en continuo contacto contigo  informándote de todos los progresos de la venta.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15334" y="8378794"/>
            <a:ext cx="3498732" cy="391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733" spc="493">
                <a:solidFill>
                  <a:srgbClr val="000000">
                    <a:alpha val="56863"/>
                  </a:srgbClr>
                </a:solidFill>
                <a:latin typeface="Code Pro Bold"/>
              </a:rPr>
              <a:t>SIN SORPRESAS EN NOTARIA </a:t>
            </a:r>
          </a:p>
          <a:p>
            <a:pPr algn="ctr">
              <a:lnSpc>
                <a:spcPts val="2426"/>
              </a:lnSpc>
            </a:pPr>
          </a:p>
          <a:p>
            <a:pPr algn="ctr">
              <a:lnSpc>
                <a:spcPts val="2426"/>
              </a:lnSpc>
            </a:pPr>
            <a:r>
              <a:rPr lang="en-US" sz="1733" spc="493">
                <a:solidFill>
                  <a:srgbClr val="000000">
                    <a:alpha val="56863"/>
                  </a:srgbClr>
                </a:solidFill>
                <a:latin typeface="Code Pro"/>
              </a:rPr>
              <a:t>Nuestro asesoramiento profesional te permitirá conocer desde el primer momento todos los impuestos y gastos correspondientes a la venta de tu inmueble.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9079" y="13902570"/>
            <a:ext cx="4073783" cy="243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742" spc="496">
                <a:solidFill>
                  <a:srgbClr val="000000">
                    <a:alpha val="56863"/>
                  </a:srgbClr>
                </a:solidFill>
                <a:latin typeface="Code Pro Bold"/>
              </a:rPr>
              <a:t>AL MEJOR PRECIO DE MERCADO</a:t>
            </a:r>
          </a:p>
          <a:p>
            <a:pPr algn="ctr">
              <a:lnSpc>
                <a:spcPts val="2439"/>
              </a:lnSpc>
            </a:pPr>
          </a:p>
          <a:p>
            <a:pPr algn="ctr">
              <a:lnSpc>
                <a:spcPts val="2439"/>
              </a:lnSpc>
            </a:pPr>
            <a:r>
              <a:rPr lang="en-US" sz="1742" spc="496">
                <a:solidFill>
                  <a:srgbClr val="000000">
                    <a:alpha val="56863"/>
                  </a:srgbClr>
                </a:solidFill>
                <a:latin typeface="Code Pro"/>
              </a:rPr>
              <a:t>Nuestra valoración y conocimiento del mercado te permitirá vender obteniendo el máximo beneficio.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81121" y="13782682"/>
            <a:ext cx="4073783" cy="273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742" spc="496">
                <a:solidFill>
                  <a:srgbClr val="000000">
                    <a:alpha val="56863"/>
                  </a:srgbClr>
                </a:solidFill>
                <a:latin typeface="Code Pro Bold"/>
              </a:rPr>
              <a:t>EN MENOS TIEMPO.</a:t>
            </a:r>
            <a:r>
              <a:rPr lang="en-US" sz="1742" spc="496">
                <a:solidFill>
                  <a:srgbClr val="000000">
                    <a:alpha val="56863"/>
                  </a:srgbClr>
                </a:solidFill>
                <a:latin typeface="Code Pro"/>
              </a:rPr>
              <a:t> </a:t>
            </a:r>
          </a:p>
          <a:p>
            <a:pPr algn="ctr">
              <a:lnSpc>
                <a:spcPts val="2439"/>
              </a:lnSpc>
            </a:pPr>
          </a:p>
          <a:p>
            <a:pPr algn="ctr">
              <a:lnSpc>
                <a:spcPts val="2439"/>
              </a:lnSpc>
            </a:pPr>
            <a:r>
              <a:rPr lang="en-US" sz="1742" spc="496">
                <a:solidFill>
                  <a:srgbClr val="000000">
                    <a:alpha val="56863"/>
                  </a:srgbClr>
                </a:solidFill>
                <a:latin typeface="Code Pro"/>
              </a:rPr>
              <a:t>Con los mejores asesores profesionales y expertos en el mundo  tecnológico digital, dispondrás del mejor marketing para vender antes que los demás.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9282" y="27411528"/>
            <a:ext cx="4073783" cy="21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 Bold"/>
              </a:rPr>
              <a:t>NOS OCUPAMOS DE TODO.</a:t>
            </a:r>
          </a:p>
          <a:p>
            <a:pPr algn="ctr">
              <a:lnSpc>
                <a:spcPts val="3419"/>
              </a:lnSpc>
            </a:pPr>
          </a:p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 Bold"/>
              </a:rPr>
              <a:t>ANTES Y DEPUÉS.</a:t>
            </a:r>
          </a:p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10456" y="30783746"/>
            <a:ext cx="1932778" cy="95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8"/>
              </a:lnSpc>
            </a:pPr>
          </a:p>
          <a:p>
            <a:pPr algn="ctr">
              <a:lnSpc>
                <a:spcPts val="1928"/>
              </a:lnSpc>
            </a:pPr>
          </a:p>
          <a:p>
            <a:pPr algn="ctr">
              <a:lnSpc>
                <a:spcPts val="1928"/>
              </a:lnSpc>
            </a:pPr>
            <a:r>
              <a:rPr lang="en-US" sz="1377" spc="392">
                <a:solidFill>
                  <a:srgbClr val="000000">
                    <a:alpha val="56863"/>
                  </a:srgbClr>
                </a:solidFill>
                <a:latin typeface="Code Pro"/>
              </a:rPr>
              <a:t>CERTIFICADO ENERGÉTICO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74843" y="33882218"/>
            <a:ext cx="4157469" cy="279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7"/>
              </a:lnSpc>
            </a:pPr>
          </a:p>
          <a:p>
            <a:pPr algn="ctr">
              <a:lnSpc>
                <a:spcPts val="3717"/>
              </a:lnSpc>
            </a:pPr>
          </a:p>
          <a:p>
            <a:pPr algn="ctr">
              <a:lnSpc>
                <a:spcPts val="3717"/>
              </a:lnSpc>
            </a:pPr>
            <a:r>
              <a:rPr lang="en-US" sz="2655" spc="756">
                <a:solidFill>
                  <a:srgbClr val="000000">
                    <a:alpha val="56863"/>
                  </a:srgbClr>
                </a:solidFill>
                <a:latin typeface="Code Pro Bold"/>
              </a:rPr>
              <a:t>¿Qué son estos certificados y para qué sirven?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71097" y="30783746"/>
            <a:ext cx="2492492" cy="10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1"/>
              </a:lnSpc>
            </a:pPr>
          </a:p>
          <a:p>
            <a:pPr algn="ctr">
              <a:lnSpc>
                <a:spcPts val="2091"/>
              </a:lnSpc>
            </a:pPr>
          </a:p>
          <a:p>
            <a:pPr algn="ctr">
              <a:lnSpc>
                <a:spcPts val="2091"/>
              </a:lnSpc>
            </a:pPr>
            <a:r>
              <a:rPr lang="en-US" sz="1494" spc="425">
                <a:solidFill>
                  <a:srgbClr val="000000">
                    <a:alpha val="56863"/>
                  </a:srgbClr>
                </a:solidFill>
                <a:latin typeface="Code Pro"/>
              </a:rPr>
              <a:t>CÉDULA DE HABITABILIDAD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7804" y="2907654"/>
            <a:ext cx="4446761" cy="117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3"/>
              </a:lnSpc>
            </a:pPr>
          </a:p>
          <a:p>
            <a:pPr algn="ctr">
              <a:lnSpc>
                <a:spcPts val="3053"/>
              </a:lnSpc>
            </a:pPr>
          </a:p>
          <a:p>
            <a:pPr algn="ctr">
              <a:lnSpc>
                <a:spcPts val="3333"/>
              </a:lnSpc>
            </a:pPr>
            <a:r>
              <a:rPr lang="en-US" sz="2380" spc="678">
                <a:solidFill>
                  <a:srgbClr val="000000">
                    <a:alpha val="56863"/>
                  </a:srgbClr>
                </a:solidFill>
                <a:latin typeface="Code Pro Bold"/>
              </a:rPr>
              <a:t>¿Te falta tiempo ?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54233" y="20782969"/>
            <a:ext cx="4073783" cy="184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42" spc="610">
                <a:solidFill>
                  <a:srgbClr val="000000">
                    <a:alpha val="56863"/>
                  </a:srgbClr>
                </a:solidFill>
                <a:latin typeface="Code Pro Bold"/>
              </a:rPr>
              <a:t>PIDE UNA VALORACIÓN GRATUITA Y SIN COMPROMISO</a:t>
            </a:r>
          </a:p>
          <a:p>
            <a:pPr algn="ctr">
              <a:lnSpc>
                <a:spcPts val="2999"/>
              </a:lnSpc>
            </a:pPr>
            <a:r>
              <a:rPr lang="en-US" sz="2142" spc="610">
                <a:solidFill>
                  <a:srgbClr val="000000">
                    <a:alpha val="56863"/>
                  </a:srgbClr>
                </a:solidFill>
                <a:latin typeface="Code Pro"/>
              </a:rPr>
              <a:t>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89861" y="22782257"/>
            <a:ext cx="1602527" cy="29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1724" spc="491">
                <a:solidFill>
                  <a:srgbClr val="000000">
                    <a:alpha val="56863"/>
                  </a:srgbClr>
                </a:solidFill>
                <a:latin typeface="Code Pro Bold"/>
              </a:rPr>
              <a:t>Aqui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82110" y="17291249"/>
            <a:ext cx="6829202" cy="197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</a:p>
          <a:p>
            <a:pPr algn="ctr">
              <a:lnSpc>
                <a:spcPts val="4032"/>
              </a:lnSpc>
            </a:pPr>
            <a:r>
              <a:rPr lang="en-US" sz="2880" spc="936">
                <a:solidFill>
                  <a:srgbClr val="03989E">
                    <a:alpha val="56863"/>
                  </a:srgbClr>
                </a:solidFill>
                <a:latin typeface="Code Pro"/>
              </a:rPr>
              <a:t>¿Sabes porque aún </a:t>
            </a:r>
          </a:p>
          <a:p>
            <a:pPr algn="ctr">
              <a:lnSpc>
                <a:spcPts val="4032"/>
              </a:lnSpc>
            </a:pPr>
            <a:r>
              <a:rPr lang="en-US" sz="2880" spc="936">
                <a:solidFill>
                  <a:srgbClr val="03989E">
                    <a:alpha val="56863"/>
                  </a:srgbClr>
                </a:solidFill>
                <a:latin typeface="Code Pro"/>
              </a:rPr>
              <a:t>no has podido vender?</a:t>
            </a:r>
          </a:p>
          <a:p>
            <a:pPr algn="ctr">
              <a:lnSpc>
                <a:spcPts val="4032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289256" y="37620335"/>
            <a:ext cx="8315273" cy="216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3"/>
              </a:lnSpc>
            </a:pPr>
          </a:p>
          <a:p>
            <a:pPr algn="ctr">
              <a:lnSpc>
                <a:spcPts val="2633"/>
              </a:lnSpc>
            </a:pPr>
          </a:p>
          <a:p>
            <a:pPr algn="ctr">
              <a:lnSpc>
                <a:spcPts val="4032"/>
              </a:lnSpc>
            </a:pPr>
            <a:r>
              <a:rPr lang="en-US" sz="2880" spc="821">
                <a:solidFill>
                  <a:srgbClr val="000000">
                    <a:alpha val="56863"/>
                  </a:srgbClr>
                </a:solidFill>
                <a:latin typeface="Code Pro"/>
              </a:rPr>
              <a:t>¿Sabes cuánto pagarás de </a:t>
            </a:r>
          </a:p>
          <a:p>
            <a:pPr algn="ctr">
              <a:lnSpc>
                <a:spcPts val="4032"/>
              </a:lnSpc>
            </a:pPr>
            <a:r>
              <a:rPr lang="en-US" sz="2880" spc="821">
                <a:solidFill>
                  <a:srgbClr val="000000">
                    <a:alpha val="56863"/>
                  </a:srgbClr>
                </a:solidFill>
                <a:latin typeface="Code Pro Bold"/>
              </a:rPr>
              <a:t>PLUSVALÍA MUNICIPAL </a:t>
            </a:r>
            <a:r>
              <a:rPr lang="en-US" sz="2880" spc="821">
                <a:solidFill>
                  <a:srgbClr val="000000">
                    <a:alpha val="56863"/>
                  </a:srgbClr>
                </a:solidFill>
                <a:latin typeface="Code Pro"/>
              </a:rPr>
              <a:t>al momento de vender tu casa?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167712" y="42504758"/>
            <a:ext cx="1950706" cy="628574"/>
            <a:chOff x="0" y="0"/>
            <a:chExt cx="1056602" cy="340468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056602" cy="340468"/>
            </a:xfrm>
            <a:custGeom>
              <a:avLst/>
              <a:gdLst/>
              <a:ahLst/>
              <a:cxnLst/>
              <a:rect r="r" b="b" t="t" l="l"/>
              <a:pathLst>
                <a:path h="340468" w="1056602">
                  <a:moveTo>
                    <a:pt x="87313" y="0"/>
                  </a:moveTo>
                  <a:lnTo>
                    <a:pt x="969289" y="0"/>
                  </a:lnTo>
                  <a:cubicBezTo>
                    <a:pt x="1017511" y="0"/>
                    <a:pt x="1056602" y="39091"/>
                    <a:pt x="1056602" y="87313"/>
                  </a:cubicBezTo>
                  <a:lnTo>
                    <a:pt x="1056602" y="253155"/>
                  </a:lnTo>
                  <a:cubicBezTo>
                    <a:pt x="1056602" y="301376"/>
                    <a:pt x="1017511" y="340468"/>
                    <a:pt x="969289" y="340468"/>
                  </a:cubicBezTo>
                  <a:lnTo>
                    <a:pt x="87313" y="340468"/>
                  </a:lnTo>
                  <a:cubicBezTo>
                    <a:pt x="39091" y="340468"/>
                    <a:pt x="0" y="301376"/>
                    <a:pt x="0" y="253155"/>
                  </a:cubicBezTo>
                  <a:lnTo>
                    <a:pt x="0" y="87313"/>
                  </a:lnTo>
                  <a:cubicBezTo>
                    <a:pt x="0" y="39091"/>
                    <a:pt x="39091" y="0"/>
                    <a:pt x="87313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952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2974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106173" y="41231506"/>
            <a:ext cx="4073783" cy="146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142" spc="610">
                <a:solidFill>
                  <a:srgbClr val="000000">
                    <a:alpha val="56863"/>
                  </a:srgbClr>
                </a:solidFill>
                <a:latin typeface="Code Pro Bold"/>
              </a:rPr>
              <a:t>PLUSVALÍA MUNICIPAL</a:t>
            </a:r>
          </a:p>
          <a:p>
            <a:pPr algn="ctr">
              <a:lnSpc>
                <a:spcPts val="2999"/>
              </a:lnSpc>
            </a:pPr>
            <a:r>
              <a:rPr lang="en-US" sz="2142" spc="610">
                <a:solidFill>
                  <a:srgbClr val="000000">
                    <a:alpha val="56863"/>
                  </a:srgbClr>
                </a:solidFill>
                <a:latin typeface="Code Pro"/>
              </a:rPr>
              <a:t>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341801" y="42662988"/>
            <a:ext cx="1602527" cy="29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1724" spc="491">
                <a:solidFill>
                  <a:srgbClr val="000000">
                    <a:alpha val="56863"/>
                  </a:srgbClr>
                </a:solidFill>
                <a:latin typeface="Code Pro"/>
              </a:rPr>
              <a:t>Calcular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3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0">
            <a:off x="6888712" y="18519974"/>
            <a:ext cx="6603103" cy="6253119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-166498">
            <a:off x="6581750" y="42322860"/>
            <a:ext cx="6603103" cy="6253119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3949288">
            <a:off x="-3290311" y="32687379"/>
            <a:ext cx="6603103" cy="6253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8000"/>
          </a:blip>
          <a:srcRect l="0" t="7384" r="0" b="60668"/>
          <a:stretch>
            <a:fillRect/>
          </a:stretch>
        </p:blipFill>
        <p:spPr>
          <a:xfrm flipH="false" flipV="false" rot="0">
            <a:off x="-1865805" y="10772674"/>
            <a:ext cx="12248580" cy="3913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9226" t="208" r="0" b="208"/>
          <a:stretch>
            <a:fillRect/>
          </a:stretch>
        </p:blipFill>
        <p:spPr>
          <a:xfrm flipH="false" flipV="false" rot="0">
            <a:off x="2191317" y="12175828"/>
            <a:ext cx="4027928" cy="207236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80824" y="11059031"/>
            <a:ext cx="3636988" cy="17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CONTÁCTO: 871871871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WHATSAPP: +34 627 942 564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INFO@DINSMALLORCA.COM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6781756" y="12284916"/>
            <a:ext cx="3779529" cy="0"/>
          </a:xfrm>
          <a:prstGeom prst="line">
            <a:avLst/>
          </a:prstGeom>
          <a:ln cap="flat" w="19050">
            <a:solidFill>
              <a:srgbClr val="1B1C1F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143080" y="12565884"/>
            <a:ext cx="3712050" cy="16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CALLE: SON OPRPÍ - 14A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07006 - PALMA DE MALLOCA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LUNES-VIERNES</a:t>
            </a: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 09:00-18:00HS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38269" y="13982814"/>
            <a:ext cx="530760" cy="53076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2" y="15229712"/>
            <a:ext cx="9472727" cy="90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  <a:spcBef>
                <a:spcPct val="0"/>
              </a:spcBef>
            </a:pPr>
          </a:p>
          <a:p>
            <a:pPr algn="ctr">
              <a:lnSpc>
                <a:spcPts val="2439"/>
              </a:lnSpc>
              <a:spcBef>
                <a:spcPct val="0"/>
              </a:spcBef>
            </a:pPr>
            <a:r>
              <a:rPr lang="en-US" sz="1742" spc="496">
                <a:solidFill>
                  <a:srgbClr val="000000"/>
                </a:solidFill>
                <a:latin typeface="Code Pro"/>
              </a:rPr>
              <a:t>Política de Privacidad | Aviso Legal | Política de Cookies | Preguntas frecuentes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91751" y="4962736"/>
            <a:ext cx="2855062" cy="425615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32999"/>
          </a:blip>
          <a:srcRect l="30170" t="0" r="0" b="39095"/>
          <a:stretch>
            <a:fillRect/>
          </a:stretch>
        </p:blipFill>
        <p:spPr>
          <a:xfrm flipH="false" flipV="false" rot="1421663">
            <a:off x="6604900" y="5058530"/>
            <a:ext cx="5974279" cy="240995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88925" y="2658762"/>
            <a:ext cx="2260714" cy="111496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153330" y="2718204"/>
            <a:ext cx="2377152" cy="110553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659751" y="2776278"/>
            <a:ext cx="1926931" cy="106912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574958" y="6754712"/>
            <a:ext cx="5288574" cy="246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9"/>
              </a:lnSpc>
            </a:pPr>
          </a:p>
          <a:p>
            <a:pPr algn="ctr">
              <a:lnSpc>
                <a:spcPts val="2779"/>
              </a:lnSpc>
            </a:pPr>
          </a:p>
          <a:p>
            <a:pPr algn="ctr">
              <a:lnSpc>
                <a:spcPts val="2779"/>
              </a:lnSpc>
            </a:pPr>
            <a:r>
              <a:rPr lang="en-US" sz="1985" spc="565">
                <a:solidFill>
                  <a:srgbClr val="000000">
                    <a:alpha val="56863"/>
                  </a:srgbClr>
                </a:solidFill>
                <a:latin typeface="Code Pro Bold"/>
              </a:rPr>
              <a:t>Todos los recursos a tu disposición para que en la entrega de llaves, tu tranquilidad, esté asegurada.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672" y="-47625"/>
            <a:ext cx="9816905" cy="222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</a:pPr>
          </a:p>
          <a:p>
            <a:pPr algn="ctr">
              <a:lnSpc>
                <a:spcPts val="2945"/>
              </a:lnSpc>
            </a:pPr>
          </a:p>
          <a:p>
            <a:pPr algn="ctr">
              <a:lnSpc>
                <a:spcPts val="2945"/>
              </a:lnSpc>
            </a:pPr>
            <a:r>
              <a:rPr lang="en-US" sz="2103" spc="599">
                <a:solidFill>
                  <a:srgbClr val="000000">
                    <a:alpha val="56863"/>
                  </a:srgbClr>
                </a:solidFill>
                <a:latin typeface="Code Pro"/>
              </a:rPr>
              <a:t>Nos ocupamos de realizar todos los cambios de suministros y titularidad a nombre del nuevo propietario para evitarte cobros indebidos.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65124" y="731125"/>
            <a:ext cx="4500489" cy="1881220"/>
            <a:chOff x="0" y="0"/>
            <a:chExt cx="1398612" cy="5846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98612" cy="584625"/>
            </a:xfrm>
            <a:custGeom>
              <a:avLst/>
              <a:gdLst/>
              <a:ahLst/>
              <a:cxnLst/>
              <a:rect r="r" b="b" t="t" l="l"/>
              <a:pathLst>
                <a:path h="584625" w="1398612">
                  <a:moveTo>
                    <a:pt x="15482" y="0"/>
                  </a:moveTo>
                  <a:lnTo>
                    <a:pt x="1383130" y="0"/>
                  </a:lnTo>
                  <a:cubicBezTo>
                    <a:pt x="1387236" y="0"/>
                    <a:pt x="1391174" y="1631"/>
                    <a:pt x="1394077" y="4535"/>
                  </a:cubicBezTo>
                  <a:cubicBezTo>
                    <a:pt x="1396981" y="7438"/>
                    <a:pt x="1398612" y="11376"/>
                    <a:pt x="1398612" y="15482"/>
                  </a:cubicBezTo>
                  <a:lnTo>
                    <a:pt x="1398612" y="569142"/>
                  </a:lnTo>
                  <a:cubicBezTo>
                    <a:pt x="1398612" y="577693"/>
                    <a:pt x="1391680" y="584625"/>
                    <a:pt x="1383130" y="584625"/>
                  </a:cubicBezTo>
                  <a:lnTo>
                    <a:pt x="15482" y="584625"/>
                  </a:lnTo>
                  <a:cubicBezTo>
                    <a:pt x="11376" y="584625"/>
                    <a:pt x="7438" y="582993"/>
                    <a:pt x="4535" y="580090"/>
                  </a:cubicBezTo>
                  <a:cubicBezTo>
                    <a:pt x="1631" y="577186"/>
                    <a:pt x="0" y="573248"/>
                    <a:pt x="0" y="569142"/>
                  </a:cubicBezTo>
                  <a:lnTo>
                    <a:pt x="0" y="15482"/>
                  </a:lnTo>
                  <a:cubicBezTo>
                    <a:pt x="0" y="6932"/>
                    <a:pt x="6932" y="0"/>
                    <a:pt x="15482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59720" y="434099"/>
            <a:ext cx="3871187" cy="2760071"/>
            <a:chOff x="0" y="0"/>
            <a:chExt cx="1203045" cy="85774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03044" cy="857744"/>
            </a:xfrm>
            <a:custGeom>
              <a:avLst/>
              <a:gdLst/>
              <a:ahLst/>
              <a:cxnLst/>
              <a:rect r="r" b="b" t="t" l="l"/>
              <a:pathLst>
                <a:path h="857744" w="1203044">
                  <a:moveTo>
                    <a:pt x="17999" y="0"/>
                  </a:moveTo>
                  <a:lnTo>
                    <a:pt x="1185046" y="0"/>
                  </a:lnTo>
                  <a:cubicBezTo>
                    <a:pt x="1189819" y="0"/>
                    <a:pt x="1194397" y="1896"/>
                    <a:pt x="1197773" y="5272"/>
                  </a:cubicBezTo>
                  <a:cubicBezTo>
                    <a:pt x="1201148" y="8647"/>
                    <a:pt x="1203044" y="13225"/>
                    <a:pt x="1203044" y="17999"/>
                  </a:cubicBezTo>
                  <a:lnTo>
                    <a:pt x="1203044" y="839745"/>
                  </a:lnTo>
                  <a:cubicBezTo>
                    <a:pt x="1203044" y="844519"/>
                    <a:pt x="1201148" y="849097"/>
                    <a:pt x="1197773" y="852472"/>
                  </a:cubicBezTo>
                  <a:cubicBezTo>
                    <a:pt x="1194397" y="855848"/>
                    <a:pt x="1189819" y="857744"/>
                    <a:pt x="1185046" y="857744"/>
                  </a:cubicBezTo>
                  <a:lnTo>
                    <a:pt x="17999" y="857744"/>
                  </a:lnTo>
                  <a:cubicBezTo>
                    <a:pt x="13225" y="857744"/>
                    <a:pt x="8647" y="855848"/>
                    <a:pt x="5272" y="852472"/>
                  </a:cubicBezTo>
                  <a:cubicBezTo>
                    <a:pt x="1896" y="849097"/>
                    <a:pt x="0" y="844519"/>
                    <a:pt x="0" y="839745"/>
                  </a:cubicBezTo>
                  <a:lnTo>
                    <a:pt x="0" y="17999"/>
                  </a:lnTo>
                  <a:cubicBezTo>
                    <a:pt x="0" y="13225"/>
                    <a:pt x="1896" y="8647"/>
                    <a:pt x="5272" y="5272"/>
                  </a:cubicBezTo>
                  <a:cubicBezTo>
                    <a:pt x="8647" y="1896"/>
                    <a:pt x="13225" y="0"/>
                    <a:pt x="17999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67522" y="26130275"/>
            <a:ext cx="1426823" cy="478575"/>
            <a:chOff x="0" y="0"/>
            <a:chExt cx="1133427" cy="38016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33427" cy="380166"/>
            </a:xfrm>
            <a:custGeom>
              <a:avLst/>
              <a:gdLst/>
              <a:ahLst/>
              <a:cxnLst/>
              <a:rect r="r" b="b" t="t" l="l"/>
              <a:pathLst>
                <a:path h="380166" w="1133427">
                  <a:moveTo>
                    <a:pt x="119372" y="0"/>
                  </a:moveTo>
                  <a:lnTo>
                    <a:pt x="1014055" y="0"/>
                  </a:lnTo>
                  <a:cubicBezTo>
                    <a:pt x="1079982" y="0"/>
                    <a:pt x="1133427" y="53445"/>
                    <a:pt x="1133427" y="119372"/>
                  </a:cubicBezTo>
                  <a:lnTo>
                    <a:pt x="1133427" y="260794"/>
                  </a:lnTo>
                  <a:cubicBezTo>
                    <a:pt x="1133427" y="326721"/>
                    <a:pt x="1079982" y="380166"/>
                    <a:pt x="1014055" y="380166"/>
                  </a:cubicBezTo>
                  <a:lnTo>
                    <a:pt x="119372" y="380166"/>
                  </a:lnTo>
                  <a:cubicBezTo>
                    <a:pt x="87712" y="380166"/>
                    <a:pt x="57350" y="367589"/>
                    <a:pt x="34963" y="345202"/>
                  </a:cubicBezTo>
                  <a:cubicBezTo>
                    <a:pt x="12577" y="322816"/>
                    <a:pt x="0" y="292453"/>
                    <a:pt x="0" y="260794"/>
                  </a:cubicBezTo>
                  <a:lnTo>
                    <a:pt x="0" y="119372"/>
                  </a:lnTo>
                  <a:cubicBezTo>
                    <a:pt x="0" y="53445"/>
                    <a:pt x="53445" y="0"/>
                    <a:pt x="119372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-3558343" y="-72725"/>
            <a:ext cx="6603103" cy="625311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65999"/>
          </a:blip>
          <a:srcRect l="10372" t="9339" r="8689" b="9893"/>
          <a:stretch>
            <a:fillRect/>
          </a:stretch>
        </p:blipFill>
        <p:spPr>
          <a:xfrm flipH="false" flipV="false" rot="0">
            <a:off x="599405" y="649457"/>
            <a:ext cx="2672099" cy="399964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1183" y="25982055"/>
            <a:ext cx="8338566" cy="775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546128" y="32156927"/>
            <a:ext cx="2814970" cy="87801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70080" y="27793290"/>
            <a:ext cx="2832169" cy="370386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789248" y="27787172"/>
            <a:ext cx="2832169" cy="370386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267505" y="27793290"/>
            <a:ext cx="2832169" cy="370386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alphaModFix amt="46000"/>
          </a:blip>
          <a:srcRect l="0" t="7384" r="0" b="54007"/>
          <a:stretch>
            <a:fillRect/>
          </a:stretch>
        </p:blipFill>
        <p:spPr>
          <a:xfrm flipH="false" flipV="false" rot="0">
            <a:off x="-1876749" y="36006743"/>
            <a:ext cx="12248580" cy="4728888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rcRect l="9226" t="208" r="0" b="208"/>
          <a:stretch>
            <a:fillRect/>
          </a:stretch>
        </p:blipFill>
        <p:spPr>
          <a:xfrm flipH="false" flipV="false" rot="0">
            <a:off x="1672585" y="37473593"/>
            <a:ext cx="4027928" cy="2072365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969879" y="36293100"/>
            <a:ext cx="3636988" cy="17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CONTÁCTO: 871871871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WHATSAPP: +34 627 942 564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INFO@DINSMALLORCA.COM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sp>
        <p:nvSpPr>
          <p:cNvPr name="AutoShape 21" id="21"/>
          <p:cNvSpPr/>
          <p:nvPr/>
        </p:nvSpPr>
        <p:spPr>
          <a:xfrm rot="0">
            <a:off x="6770812" y="37518985"/>
            <a:ext cx="3779529" cy="0"/>
          </a:xfrm>
          <a:prstGeom prst="line">
            <a:avLst/>
          </a:prstGeom>
          <a:ln cap="flat" w="19050">
            <a:solidFill>
              <a:srgbClr val="1B1C1F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7132136" y="37799953"/>
            <a:ext cx="3712050" cy="16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CALLE: SON OPRPÍ - 14A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07006 - PALMA DE MALLOCA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LUNES-VIERNES</a:t>
            </a: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 09:00-18:00HS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27324" y="39216883"/>
            <a:ext cx="530760" cy="53076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rcRect l="0" t="24921" r="0" b="9995"/>
          <a:stretch>
            <a:fillRect/>
          </a:stretch>
        </p:blipFill>
        <p:spPr>
          <a:xfrm flipH="false" flipV="false" rot="0">
            <a:off x="-256792" y="5125356"/>
            <a:ext cx="10882159" cy="4249411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4483718" y="1244689"/>
            <a:ext cx="4223191" cy="1918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 spc="774">
                <a:solidFill>
                  <a:srgbClr val="000000">
                    <a:alpha val="56863"/>
                  </a:srgbClr>
                </a:solidFill>
                <a:latin typeface="Code Pro Bold"/>
              </a:rPr>
              <a:t>Encuentra tu casa ideal.</a:t>
            </a:r>
          </a:p>
          <a:p>
            <a:pPr algn="ctr">
              <a:lnSpc>
                <a:spcPts val="3805"/>
              </a:lnSpc>
            </a:pPr>
            <a:r>
              <a:rPr lang="en-US" sz="2718" spc="774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3805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8800791" y="26202202"/>
            <a:ext cx="1160287" cy="40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6"/>
              </a:lnSpc>
            </a:pPr>
            <a:r>
              <a:rPr lang="en-US" sz="1176" spc="335">
                <a:solidFill>
                  <a:srgbClr val="000000">
                    <a:alpha val="56863"/>
                  </a:srgbClr>
                </a:solidFill>
                <a:latin typeface="Code Pro Bold"/>
              </a:rPr>
              <a:t>Buscar </a:t>
            </a:r>
          </a:p>
          <a:p>
            <a:pPr algn="ctr">
              <a:lnSpc>
                <a:spcPts val="1646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3846" y="41406571"/>
            <a:ext cx="9472727" cy="90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  <a:spcBef>
                <a:spcPct val="0"/>
              </a:spcBef>
            </a:pPr>
          </a:p>
          <a:p>
            <a:pPr algn="ctr">
              <a:lnSpc>
                <a:spcPts val="2439"/>
              </a:lnSpc>
              <a:spcBef>
                <a:spcPct val="0"/>
              </a:spcBef>
            </a:pPr>
            <a:r>
              <a:rPr lang="en-US" sz="1742" spc="496">
                <a:solidFill>
                  <a:srgbClr val="000000"/>
                </a:solidFill>
                <a:latin typeface="Code Pro"/>
              </a:rPr>
              <a:t>Política de Privacidad | Aviso Legal | Política de Cookies | Preguntas frecuentes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00514" y="11076931"/>
            <a:ext cx="4496847" cy="212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</a:pPr>
          </a:p>
          <a:p>
            <a:pPr algn="ctr">
              <a:lnSpc>
                <a:spcPts val="4202"/>
              </a:lnSpc>
            </a:pPr>
          </a:p>
          <a:p>
            <a:pPr algn="ctr">
              <a:lnSpc>
                <a:spcPts val="4202"/>
              </a:lnSpc>
            </a:pPr>
            <a:r>
              <a:rPr lang="en-US" sz="3001" spc="855">
                <a:solidFill>
                  <a:srgbClr val="000000">
                    <a:alpha val="56863"/>
                  </a:srgbClr>
                </a:solidFill>
                <a:latin typeface="Code Pro Bold"/>
              </a:rPr>
              <a:t>¿Cómo lo haremos?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12926">
            <a:off x="7555334" y="20825686"/>
            <a:ext cx="4040755" cy="4340654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 rot="0">
            <a:off x="7158473" y="22803101"/>
            <a:ext cx="1950706" cy="628574"/>
            <a:chOff x="0" y="0"/>
            <a:chExt cx="1056602" cy="340468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056602" cy="340468"/>
            </a:xfrm>
            <a:custGeom>
              <a:avLst/>
              <a:gdLst/>
              <a:ahLst/>
              <a:cxnLst/>
              <a:rect r="r" b="b" t="t" l="l"/>
              <a:pathLst>
                <a:path h="340468" w="1056602">
                  <a:moveTo>
                    <a:pt x="87313" y="0"/>
                  </a:moveTo>
                  <a:lnTo>
                    <a:pt x="969289" y="0"/>
                  </a:lnTo>
                  <a:cubicBezTo>
                    <a:pt x="1017511" y="0"/>
                    <a:pt x="1056602" y="39091"/>
                    <a:pt x="1056602" y="87313"/>
                  </a:cubicBezTo>
                  <a:lnTo>
                    <a:pt x="1056602" y="253155"/>
                  </a:lnTo>
                  <a:cubicBezTo>
                    <a:pt x="1056602" y="301376"/>
                    <a:pt x="1017511" y="340468"/>
                    <a:pt x="969289" y="340468"/>
                  </a:cubicBezTo>
                  <a:lnTo>
                    <a:pt x="87313" y="340468"/>
                  </a:lnTo>
                  <a:cubicBezTo>
                    <a:pt x="39091" y="340468"/>
                    <a:pt x="0" y="301376"/>
                    <a:pt x="0" y="253155"/>
                  </a:cubicBezTo>
                  <a:lnTo>
                    <a:pt x="0" y="87313"/>
                  </a:lnTo>
                  <a:cubicBezTo>
                    <a:pt x="0" y="39091"/>
                    <a:pt x="39091" y="0"/>
                    <a:pt x="87313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952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2974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332563" y="22961332"/>
            <a:ext cx="1602527" cy="29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1724" spc="491">
                <a:solidFill>
                  <a:srgbClr val="000000">
                    <a:alpha val="56863"/>
                  </a:srgbClr>
                </a:solidFill>
                <a:latin typeface="Code Pro"/>
              </a:rPr>
              <a:t>Aqui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19307" y="13498476"/>
            <a:ext cx="4496847" cy="280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  <a:r>
              <a:rPr lang="en-US" sz="2301" spc="655">
                <a:solidFill>
                  <a:srgbClr val="000000">
                    <a:alpha val="56863"/>
                  </a:srgbClr>
                </a:solidFill>
                <a:latin typeface="Code Pro"/>
              </a:rPr>
              <a:t> Encontramos la mejor hipoteca para ti.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005503" y="17430372"/>
            <a:ext cx="4496847" cy="2407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  <a:r>
              <a:rPr lang="en-US" sz="2301" spc="655">
                <a:solidFill>
                  <a:srgbClr val="000000">
                    <a:alpha val="56863"/>
                  </a:srgbClr>
                </a:solidFill>
                <a:latin typeface="Code Pro"/>
              </a:rPr>
              <a:t>Visitaremos sólo las viviendas que realmente encajan contigo.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08389" y="20764905"/>
            <a:ext cx="4496847" cy="280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  <a:r>
              <a:rPr lang="en-US" sz="2301" spc="655">
                <a:solidFill>
                  <a:srgbClr val="000000">
                    <a:alpha val="56863"/>
                  </a:srgbClr>
                </a:solidFill>
                <a:latin typeface="Code Pro"/>
              </a:rPr>
              <a:t>Protegeremos tu compra y tu capital para garantizar tu tranquilidad. 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9405" y="9974842"/>
            <a:ext cx="4591720" cy="364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2604" spc="742">
                <a:solidFill>
                  <a:srgbClr val="03989E"/>
                </a:solidFill>
                <a:latin typeface="Code Pro"/>
              </a:rPr>
              <a:t>En DinsMallorca te ofrecemos representar tu COMPRA con un asesor personal que te ayudará guiándote en todo el proceso.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885403" y="21419627"/>
            <a:ext cx="4496847" cy="119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  <a:r>
              <a:rPr lang="en-US" sz="2301" spc="655">
                <a:solidFill>
                  <a:srgbClr val="000000">
                    <a:alpha val="56863"/>
                  </a:srgbClr>
                </a:solidFill>
                <a:latin typeface="Code Pro Bold"/>
              </a:rPr>
              <a:t>Tu asesor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2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2925705">
            <a:off x="-2263326" y="13876310"/>
            <a:ext cx="6603103" cy="6253119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7486183" y="31473735"/>
            <a:ext cx="6603103" cy="6253119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rcRect l="9226" t="208" r="0" b="208"/>
          <a:stretch>
            <a:fillRect/>
          </a:stretch>
        </p:blipFill>
        <p:spPr>
          <a:xfrm flipH="false" flipV="false" rot="0">
            <a:off x="3153872" y="6489125"/>
            <a:ext cx="4979197" cy="2561792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3271504" y="2525069"/>
            <a:ext cx="6487728" cy="212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</a:pPr>
          </a:p>
          <a:p>
            <a:pPr algn="ctr">
              <a:lnSpc>
                <a:spcPts val="4202"/>
              </a:lnSpc>
            </a:pPr>
          </a:p>
          <a:p>
            <a:pPr algn="ctr">
              <a:lnSpc>
                <a:spcPts val="4202"/>
              </a:lnSpc>
            </a:pPr>
            <a:r>
              <a:rPr lang="en-US" sz="3001" spc="684">
                <a:solidFill>
                  <a:srgbClr val="000000">
                    <a:alpha val="56863"/>
                  </a:srgbClr>
                </a:solidFill>
                <a:latin typeface="Code Pro"/>
              </a:rPr>
              <a:t>Sin perder tu tiempo ni tu dinero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4">
            <a:alphaModFix amt="48000"/>
          </a:blip>
          <a:srcRect l="0" t="0" r="0" b="0"/>
          <a:stretch>
            <a:fillRect/>
          </a:stretch>
        </p:blipFill>
        <p:spPr>
          <a:xfrm flipH="false" flipV="false" rot="-2009803">
            <a:off x="8815107" y="-2834161"/>
            <a:ext cx="8305800" cy="62951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0" t="20520" r="6603" b="16351"/>
          <a:stretch>
            <a:fillRect/>
          </a:stretch>
        </p:blipFill>
        <p:spPr>
          <a:xfrm flipH="false" flipV="false" rot="0">
            <a:off x="-4631253" y="0"/>
            <a:ext cx="10903694" cy="73699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9226" t="208" r="0" b="208"/>
          <a:stretch>
            <a:fillRect/>
          </a:stretch>
        </p:blipFill>
        <p:spPr>
          <a:xfrm flipH="false" flipV="false" rot="0">
            <a:off x="3938991" y="-465656"/>
            <a:ext cx="7126719" cy="36666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6138850" y="3201034"/>
            <a:ext cx="4243400" cy="36546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8000"/>
          </a:blip>
          <a:srcRect l="0" t="7384" r="0" b="54007"/>
          <a:stretch>
            <a:fillRect/>
          </a:stretch>
        </p:blipFill>
        <p:spPr>
          <a:xfrm flipH="false" flipV="false" rot="0">
            <a:off x="-1801723" y="41103839"/>
            <a:ext cx="12248580" cy="47288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9226" t="208" r="0" b="208"/>
          <a:stretch>
            <a:fillRect/>
          </a:stretch>
        </p:blipFill>
        <p:spPr>
          <a:xfrm flipH="false" flipV="false" rot="0">
            <a:off x="2255399" y="42506994"/>
            <a:ext cx="4027928" cy="207236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044906" y="41390196"/>
            <a:ext cx="3636988" cy="17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CONTÁCTO: 871871871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WHATSAPP: +34 627 942 564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INFO@DINSMALLORCA.COM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sp>
        <p:nvSpPr>
          <p:cNvPr name="AutoShape 8" id="8"/>
          <p:cNvSpPr/>
          <p:nvPr/>
        </p:nvSpPr>
        <p:spPr>
          <a:xfrm rot="0">
            <a:off x="6845838" y="42616081"/>
            <a:ext cx="3779529" cy="0"/>
          </a:xfrm>
          <a:prstGeom prst="line">
            <a:avLst/>
          </a:prstGeom>
          <a:ln cap="flat" w="19050">
            <a:solidFill>
              <a:srgbClr val="1B1C1F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207163" y="42897050"/>
            <a:ext cx="3712050" cy="16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CALLE: SON OPRPÍ - 14A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07006 - PALMA DE MALLOCA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LUNES-VIERNES</a:t>
            </a: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 09:00-18:00HS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02351" y="44313979"/>
            <a:ext cx="530760" cy="53076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6739520" y="38478756"/>
            <a:ext cx="1950706" cy="628574"/>
            <a:chOff x="0" y="0"/>
            <a:chExt cx="1056602" cy="340468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056602" cy="340468"/>
            </a:xfrm>
            <a:custGeom>
              <a:avLst/>
              <a:gdLst/>
              <a:ahLst/>
              <a:cxnLst/>
              <a:rect r="r" b="b" t="t" l="l"/>
              <a:pathLst>
                <a:path h="340468" w="1056602">
                  <a:moveTo>
                    <a:pt x="87313" y="0"/>
                  </a:moveTo>
                  <a:lnTo>
                    <a:pt x="969289" y="0"/>
                  </a:lnTo>
                  <a:cubicBezTo>
                    <a:pt x="1017511" y="0"/>
                    <a:pt x="1056602" y="39091"/>
                    <a:pt x="1056602" y="87313"/>
                  </a:cubicBezTo>
                  <a:lnTo>
                    <a:pt x="1056602" y="253155"/>
                  </a:lnTo>
                  <a:cubicBezTo>
                    <a:pt x="1056602" y="301376"/>
                    <a:pt x="1017511" y="340468"/>
                    <a:pt x="969289" y="340468"/>
                  </a:cubicBezTo>
                  <a:lnTo>
                    <a:pt x="87313" y="340468"/>
                  </a:lnTo>
                  <a:cubicBezTo>
                    <a:pt x="39091" y="340468"/>
                    <a:pt x="0" y="301376"/>
                    <a:pt x="0" y="253155"/>
                  </a:cubicBezTo>
                  <a:lnTo>
                    <a:pt x="0" y="87313"/>
                  </a:lnTo>
                  <a:cubicBezTo>
                    <a:pt x="0" y="39091"/>
                    <a:pt x="39091" y="0"/>
                    <a:pt x="87313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952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2974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38000"/>
          </a:blip>
          <a:srcRect l="0" t="41710" r="0" b="39475"/>
          <a:stretch>
            <a:fillRect/>
          </a:stretch>
        </p:blipFill>
        <p:spPr>
          <a:xfrm flipH="false" flipV="false" rot="0">
            <a:off x="503823" y="33085896"/>
            <a:ext cx="9420059" cy="265842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34952" y="6572565"/>
            <a:ext cx="6786941" cy="43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542" spc="724">
                <a:solidFill>
                  <a:srgbClr val="000000">
                    <a:alpha val="56863"/>
                  </a:srgbClr>
                </a:solidFill>
                <a:latin typeface="Code Pro Bold"/>
              </a:rPr>
              <a:t>¿Sabía que ... ?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1374" y="8190278"/>
            <a:ext cx="3898377" cy="298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 Bold"/>
              </a:rPr>
              <a:t>-¿Sabías que hasta el 83% de las persona que piden visitar tu casa, no la podrán comparar?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55001" y="9624713"/>
            <a:ext cx="5767291" cy="431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84139" indent="-242069" lvl="1">
              <a:lnSpc>
                <a:spcPts val="3139"/>
              </a:lnSpc>
              <a:buFont typeface="Arial"/>
              <a:buChar char="•"/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En algunos casos el banco no les concerá el préstamo. </a:t>
            </a:r>
          </a:p>
          <a:p>
            <a:pPr algn="ctr" marL="484139" indent="-242069" lvl="1">
              <a:lnSpc>
                <a:spcPts val="3139"/>
              </a:lnSpc>
              <a:buFont typeface="Arial"/>
              <a:buChar char="•"/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En otros, aun tienen que vender primero la suya.</a:t>
            </a:r>
          </a:p>
          <a:p>
            <a:pPr algn="ctr" marL="484139" indent="-242069" lvl="1">
              <a:lnSpc>
                <a:spcPts val="3139"/>
              </a:lnSpc>
              <a:buFont typeface="Arial"/>
              <a:buChar char="•"/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Y en la mayoría de los casos, tu casa, simplemente no es la vivienda que necesitan.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477" y="15312775"/>
            <a:ext cx="3898377" cy="298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 Bold"/>
              </a:rPr>
              <a:t>-¿Sabías que los bienes raíces están considerados como una de las inversiones más seguras?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6223" y="16707549"/>
            <a:ext cx="4317301" cy="352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Aunque el mercado inmobiliario fluctúa y los precios varían, la inversión en ladrillo es una de las inversiones mas seguras y convenientes.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1477" y="21456833"/>
            <a:ext cx="4263475" cy="25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 Bold"/>
              </a:rPr>
              <a:t>-¿Sabías que existen seguros para afrontar una posible morosidad de inquilino?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00670" y="22711690"/>
            <a:ext cx="4682399" cy="39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Existen compañías que permiten a los propietarios asegurar los contratos de alquiler para que, en caso de imago y desperfectos, el perjuicio esté cubierto.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0594" y="28397075"/>
            <a:ext cx="4263475" cy="25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 Bold"/>
              </a:rPr>
              <a:t>-¿Sabes qué puede pasar si no tienes el certificado energético con tu casa a la venta?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56223" y="29437618"/>
            <a:ext cx="4317301" cy="313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Tener tu casa a la venta y no disponer de certificado energético puede suponer una sancionado de hasta 6.000€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9564" y="46175628"/>
            <a:ext cx="9472727" cy="90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  <a:spcBef>
                <a:spcPct val="0"/>
              </a:spcBef>
            </a:pPr>
          </a:p>
          <a:p>
            <a:pPr algn="ctr">
              <a:lnSpc>
                <a:spcPts val="2439"/>
              </a:lnSpc>
              <a:spcBef>
                <a:spcPct val="0"/>
              </a:spcBef>
            </a:pPr>
            <a:r>
              <a:rPr lang="en-US" sz="1742" spc="496">
                <a:solidFill>
                  <a:srgbClr val="000000"/>
                </a:solidFill>
                <a:latin typeface="Code Pro"/>
              </a:rPr>
              <a:t>Política de Privacidad | Aviso Legal | Política de Cookies | Preguntas frecuentes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3823" y="35108955"/>
            <a:ext cx="4496847" cy="4791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</a:pPr>
          </a:p>
          <a:p>
            <a:pPr algn="ctr">
              <a:lnSpc>
                <a:spcPts val="4202"/>
              </a:lnSpc>
            </a:pPr>
          </a:p>
          <a:p>
            <a:pPr algn="ctr">
              <a:lnSpc>
                <a:spcPts val="4202"/>
              </a:lnSpc>
            </a:pPr>
            <a:r>
              <a:rPr lang="en-US" sz="3001" spc="855">
                <a:solidFill>
                  <a:srgbClr val="03989E">
                    <a:alpha val="56863"/>
                  </a:srgbClr>
                </a:solidFill>
                <a:latin typeface="Code Pro"/>
              </a:rPr>
              <a:t>Hay mucho más que deberías saber. Nuestra prioridad es poder ayudarte.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13610" y="38636987"/>
            <a:ext cx="1602527" cy="29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1724" spc="491">
                <a:solidFill>
                  <a:srgbClr val="000000">
                    <a:alpha val="56863"/>
                  </a:srgbClr>
                </a:solidFill>
                <a:latin typeface="Code Pro"/>
              </a:rPr>
              <a:t>Aqui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66450" y="37095282"/>
            <a:ext cx="4496847" cy="119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  <a:r>
              <a:rPr lang="en-US" sz="2301" spc="655">
                <a:solidFill>
                  <a:srgbClr val="000000">
                    <a:alpha val="56863"/>
                  </a:srgbClr>
                </a:solidFill>
                <a:latin typeface="Code Pro Bold"/>
              </a:rPr>
              <a:t>¿Te ayudamos?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8486060" y="18640687"/>
            <a:ext cx="6603103" cy="6253119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-3729973" y="10136027"/>
            <a:ext cx="6603103" cy="6253119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3010925">
            <a:off x="-3562157" y="23462987"/>
            <a:ext cx="6603103" cy="6253119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8355218" y="36430510"/>
            <a:ext cx="6603103" cy="6253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8225" y="2242053"/>
            <a:ext cx="3436456" cy="1436450"/>
            <a:chOff x="0" y="0"/>
            <a:chExt cx="1398612" cy="5846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98612" cy="584625"/>
            </a:xfrm>
            <a:custGeom>
              <a:avLst/>
              <a:gdLst/>
              <a:ahLst/>
              <a:cxnLst/>
              <a:rect r="r" b="b" t="t" l="l"/>
              <a:pathLst>
                <a:path h="584625" w="1398612">
                  <a:moveTo>
                    <a:pt x="20276" y="0"/>
                  </a:moveTo>
                  <a:lnTo>
                    <a:pt x="1378336" y="0"/>
                  </a:lnTo>
                  <a:cubicBezTo>
                    <a:pt x="1389534" y="0"/>
                    <a:pt x="1398612" y="9078"/>
                    <a:pt x="1398612" y="20276"/>
                  </a:cubicBezTo>
                  <a:lnTo>
                    <a:pt x="1398612" y="564349"/>
                  </a:lnTo>
                  <a:cubicBezTo>
                    <a:pt x="1398612" y="575547"/>
                    <a:pt x="1389534" y="584625"/>
                    <a:pt x="1378336" y="584625"/>
                  </a:cubicBezTo>
                  <a:lnTo>
                    <a:pt x="20276" y="584625"/>
                  </a:lnTo>
                  <a:cubicBezTo>
                    <a:pt x="9078" y="584625"/>
                    <a:pt x="0" y="575547"/>
                    <a:pt x="0" y="564349"/>
                  </a:cubicBezTo>
                  <a:lnTo>
                    <a:pt x="0" y="20276"/>
                  </a:lnTo>
                  <a:cubicBezTo>
                    <a:pt x="0" y="9078"/>
                    <a:pt x="9078" y="0"/>
                    <a:pt x="20276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9529" y="2015251"/>
            <a:ext cx="2955938" cy="2107519"/>
            <a:chOff x="0" y="0"/>
            <a:chExt cx="1203045" cy="85774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03044" cy="857744"/>
            </a:xfrm>
            <a:custGeom>
              <a:avLst/>
              <a:gdLst/>
              <a:ahLst/>
              <a:cxnLst/>
              <a:rect r="r" b="b" t="t" l="l"/>
              <a:pathLst>
                <a:path h="857744" w="1203044">
                  <a:moveTo>
                    <a:pt x="23572" y="0"/>
                  </a:moveTo>
                  <a:lnTo>
                    <a:pt x="1179472" y="0"/>
                  </a:lnTo>
                  <a:cubicBezTo>
                    <a:pt x="1192491" y="0"/>
                    <a:pt x="1203044" y="10554"/>
                    <a:pt x="1203044" y="23572"/>
                  </a:cubicBezTo>
                  <a:lnTo>
                    <a:pt x="1203044" y="834172"/>
                  </a:lnTo>
                  <a:cubicBezTo>
                    <a:pt x="1203044" y="840424"/>
                    <a:pt x="1200561" y="846420"/>
                    <a:pt x="1196140" y="850840"/>
                  </a:cubicBezTo>
                  <a:cubicBezTo>
                    <a:pt x="1191720" y="855261"/>
                    <a:pt x="1185724" y="857744"/>
                    <a:pt x="1179472" y="857744"/>
                  </a:cubicBezTo>
                  <a:lnTo>
                    <a:pt x="23572" y="857744"/>
                  </a:lnTo>
                  <a:cubicBezTo>
                    <a:pt x="17320" y="857744"/>
                    <a:pt x="11325" y="855261"/>
                    <a:pt x="6904" y="850840"/>
                  </a:cubicBezTo>
                  <a:cubicBezTo>
                    <a:pt x="2483" y="846420"/>
                    <a:pt x="0" y="840424"/>
                    <a:pt x="0" y="834172"/>
                  </a:cubicBezTo>
                  <a:lnTo>
                    <a:pt x="0" y="23572"/>
                  </a:lnTo>
                  <a:cubicBezTo>
                    <a:pt x="0" y="17320"/>
                    <a:pt x="2483" y="11325"/>
                    <a:pt x="6904" y="6904"/>
                  </a:cubicBezTo>
                  <a:cubicBezTo>
                    <a:pt x="11325" y="2483"/>
                    <a:pt x="17320" y="0"/>
                    <a:pt x="23572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78000"/>
          </a:blip>
          <a:srcRect l="50663" t="22086" r="298" b="29470"/>
          <a:stretch>
            <a:fillRect/>
          </a:stretch>
        </p:blipFill>
        <p:spPr>
          <a:xfrm flipH="false" flipV="false" rot="0">
            <a:off x="5606366" y="559088"/>
            <a:ext cx="4118522" cy="271319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alphaModFix amt="78000"/>
          </a:blip>
          <a:srcRect l="50663" t="70067" r="298" b="0"/>
          <a:stretch>
            <a:fillRect/>
          </a:stretch>
        </p:blipFill>
        <p:spPr>
          <a:xfrm flipH="false" flipV="false" rot="0">
            <a:off x="5606366" y="3500515"/>
            <a:ext cx="4118522" cy="167648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alphaModFix amt="18000"/>
          </a:blip>
          <a:srcRect l="0" t="20520" r="0" b="19224"/>
          <a:stretch>
            <a:fillRect/>
          </a:stretch>
        </p:blipFill>
        <p:spPr>
          <a:xfrm flipH="false" flipV="false" rot="0">
            <a:off x="-1989506" y="18314705"/>
            <a:ext cx="13871571" cy="835839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-1649" y="18566699"/>
            <a:ext cx="9788875" cy="4234870"/>
            <a:chOff x="0" y="0"/>
            <a:chExt cx="2998889" cy="1297382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998889" cy="1297382"/>
            </a:xfrm>
            <a:custGeom>
              <a:avLst/>
              <a:gdLst/>
              <a:ahLst/>
              <a:cxnLst/>
              <a:rect r="r" b="b" t="t" l="l"/>
              <a:pathLst>
                <a:path h="1297382" w="2998889">
                  <a:moveTo>
                    <a:pt x="7118" y="0"/>
                  </a:moveTo>
                  <a:lnTo>
                    <a:pt x="2991771" y="0"/>
                  </a:lnTo>
                  <a:cubicBezTo>
                    <a:pt x="2995703" y="0"/>
                    <a:pt x="2998889" y="3187"/>
                    <a:pt x="2998889" y="7118"/>
                  </a:cubicBezTo>
                  <a:lnTo>
                    <a:pt x="2998889" y="1290264"/>
                  </a:lnTo>
                  <a:cubicBezTo>
                    <a:pt x="2998889" y="1294195"/>
                    <a:pt x="2995703" y="1297382"/>
                    <a:pt x="2991771" y="1297382"/>
                  </a:cubicBezTo>
                  <a:lnTo>
                    <a:pt x="7118" y="1297382"/>
                  </a:lnTo>
                  <a:cubicBezTo>
                    <a:pt x="3187" y="1297382"/>
                    <a:pt x="0" y="1294195"/>
                    <a:pt x="0" y="1290264"/>
                  </a:cubicBezTo>
                  <a:lnTo>
                    <a:pt x="0" y="7118"/>
                  </a:lnTo>
                  <a:cubicBezTo>
                    <a:pt x="0" y="3187"/>
                    <a:pt x="3187" y="0"/>
                    <a:pt x="7118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6016" y="20684134"/>
            <a:ext cx="6914108" cy="1839160"/>
            <a:chOff x="0" y="0"/>
            <a:chExt cx="2118185" cy="56343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118185" cy="563439"/>
            </a:xfrm>
            <a:custGeom>
              <a:avLst/>
              <a:gdLst/>
              <a:ahLst/>
              <a:cxnLst/>
              <a:rect r="r" b="b" t="t" l="l"/>
              <a:pathLst>
                <a:path h="563439" w="2118185">
                  <a:moveTo>
                    <a:pt x="10078" y="0"/>
                  </a:moveTo>
                  <a:lnTo>
                    <a:pt x="2108107" y="0"/>
                  </a:lnTo>
                  <a:cubicBezTo>
                    <a:pt x="2110780" y="0"/>
                    <a:pt x="2113343" y="1062"/>
                    <a:pt x="2115233" y="2952"/>
                  </a:cubicBezTo>
                  <a:cubicBezTo>
                    <a:pt x="2117123" y="4842"/>
                    <a:pt x="2118185" y="7405"/>
                    <a:pt x="2118185" y="10078"/>
                  </a:cubicBezTo>
                  <a:lnTo>
                    <a:pt x="2118185" y="553362"/>
                  </a:lnTo>
                  <a:cubicBezTo>
                    <a:pt x="2118185" y="558927"/>
                    <a:pt x="2113673" y="563439"/>
                    <a:pt x="2108107" y="563439"/>
                  </a:cubicBezTo>
                  <a:lnTo>
                    <a:pt x="10078" y="563439"/>
                  </a:lnTo>
                  <a:cubicBezTo>
                    <a:pt x="4512" y="563439"/>
                    <a:pt x="0" y="558927"/>
                    <a:pt x="0" y="553362"/>
                  </a:cubicBezTo>
                  <a:lnTo>
                    <a:pt x="0" y="10078"/>
                  </a:lnTo>
                  <a:cubicBezTo>
                    <a:pt x="0" y="4512"/>
                    <a:pt x="4512" y="0"/>
                    <a:pt x="10078" y="0"/>
                  </a:cubicBez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 w="28575">
              <a:solidFill>
                <a:srgbClr val="000000">
                  <a:alpha val="22745"/>
                </a:srgbClr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465388" y="21270517"/>
            <a:ext cx="1937061" cy="846469"/>
            <a:chOff x="0" y="0"/>
            <a:chExt cx="1133427" cy="495292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33427" cy="495292"/>
            </a:xfrm>
            <a:custGeom>
              <a:avLst/>
              <a:gdLst/>
              <a:ahLst/>
              <a:cxnLst/>
              <a:rect r="r" b="b" t="t" l="l"/>
              <a:pathLst>
                <a:path h="495292" w="1133427">
                  <a:moveTo>
                    <a:pt x="87928" y="0"/>
                  </a:moveTo>
                  <a:lnTo>
                    <a:pt x="1045498" y="0"/>
                  </a:lnTo>
                  <a:cubicBezTo>
                    <a:pt x="1068818" y="0"/>
                    <a:pt x="1091183" y="9264"/>
                    <a:pt x="1107673" y="25754"/>
                  </a:cubicBezTo>
                  <a:cubicBezTo>
                    <a:pt x="1124163" y="42243"/>
                    <a:pt x="1133427" y="64608"/>
                    <a:pt x="1133427" y="87928"/>
                  </a:cubicBezTo>
                  <a:lnTo>
                    <a:pt x="1133427" y="407364"/>
                  </a:lnTo>
                  <a:cubicBezTo>
                    <a:pt x="1133427" y="430684"/>
                    <a:pt x="1124163" y="453048"/>
                    <a:pt x="1107673" y="469538"/>
                  </a:cubicBezTo>
                  <a:cubicBezTo>
                    <a:pt x="1091183" y="486028"/>
                    <a:pt x="1068818" y="495292"/>
                    <a:pt x="1045498" y="495292"/>
                  </a:cubicBezTo>
                  <a:lnTo>
                    <a:pt x="87928" y="495292"/>
                  </a:lnTo>
                  <a:cubicBezTo>
                    <a:pt x="64608" y="495292"/>
                    <a:pt x="42243" y="486028"/>
                    <a:pt x="25754" y="469538"/>
                  </a:cubicBezTo>
                  <a:cubicBezTo>
                    <a:pt x="9264" y="453048"/>
                    <a:pt x="0" y="430684"/>
                    <a:pt x="0" y="407364"/>
                  </a:cubicBezTo>
                  <a:lnTo>
                    <a:pt x="0" y="87928"/>
                  </a:lnTo>
                  <a:cubicBezTo>
                    <a:pt x="0" y="64608"/>
                    <a:pt x="9264" y="42243"/>
                    <a:pt x="25754" y="25754"/>
                  </a:cubicBezTo>
                  <a:cubicBezTo>
                    <a:pt x="42243" y="9264"/>
                    <a:pt x="64608" y="0"/>
                    <a:pt x="87928" y="0"/>
                  </a:cubicBezTo>
                  <a:close/>
                </a:path>
              </a:pathLst>
            </a:custGeom>
            <a:solidFill>
              <a:srgbClr val="157375">
                <a:alpha val="22745"/>
              </a:srgbClr>
            </a:solidFill>
            <a:ln w="57150">
              <a:solidFill>
                <a:srgbClr val="157375">
                  <a:alpha val="22745"/>
                </a:srgbClr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r">
                <a:lnSpc>
                  <a:spcPts val="3534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alphaModFix amt="59000"/>
          </a:blip>
          <a:srcRect l="0" t="7384" r="0" b="54007"/>
          <a:stretch>
            <a:fillRect/>
          </a:stretch>
        </p:blipFill>
        <p:spPr>
          <a:xfrm flipH="false" flipV="false" rot="0">
            <a:off x="-1346166" y="27382701"/>
            <a:ext cx="12248580" cy="4728888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9226" t="208" r="0" b="208"/>
          <a:stretch>
            <a:fillRect/>
          </a:stretch>
        </p:blipFill>
        <p:spPr>
          <a:xfrm flipH="false" flipV="false" rot="0">
            <a:off x="2710956" y="28785856"/>
            <a:ext cx="4027928" cy="207236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500463" y="27669058"/>
            <a:ext cx="3636988" cy="17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CONTÁCTO: 871871871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WHATSAPP: +34 627 942 564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INFO@DINSMALLORCA.COM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sp>
        <p:nvSpPr>
          <p:cNvPr name="AutoShape 23" id="23"/>
          <p:cNvSpPr/>
          <p:nvPr/>
        </p:nvSpPr>
        <p:spPr>
          <a:xfrm rot="0">
            <a:off x="7301395" y="28894943"/>
            <a:ext cx="3779529" cy="0"/>
          </a:xfrm>
          <a:prstGeom prst="line">
            <a:avLst/>
          </a:prstGeom>
          <a:ln cap="flat" w="19050">
            <a:solidFill>
              <a:srgbClr val="1B1C1F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7662720" y="29175911"/>
            <a:ext cx="3712050" cy="16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CALLE: SON OPRPÍ - 14A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07006 - PALMA DE MALLOCA</a:t>
            </a:r>
          </a:p>
          <a:p>
            <a:pPr>
              <a:lnSpc>
                <a:spcPts val="1634"/>
              </a:lnSpc>
            </a:pP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LUNES-VIERNES</a:t>
            </a:r>
          </a:p>
          <a:p>
            <a:pPr>
              <a:lnSpc>
                <a:spcPts val="1634"/>
              </a:lnSpc>
            </a:pPr>
            <a:r>
              <a:rPr lang="en-US" sz="1167" spc="332">
                <a:solidFill>
                  <a:srgbClr val="000000">
                    <a:alpha val="56863"/>
                  </a:srgbClr>
                </a:solidFill>
                <a:latin typeface="Code Pro Bold"/>
              </a:rPr>
              <a:t> 09:00-18:00HS</a:t>
            </a:r>
          </a:p>
          <a:p>
            <a:pPr>
              <a:lnSpc>
                <a:spcPts val="1914"/>
              </a:lnSpc>
            </a:pPr>
          </a:p>
          <a:p>
            <a:pPr>
              <a:lnSpc>
                <a:spcPts val="1914"/>
              </a:lnSpc>
            </a:pP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57908" y="30592841"/>
            <a:ext cx="530760" cy="53076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812555">
            <a:off x="9033494" y="22420564"/>
            <a:ext cx="6603103" cy="6253119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38225" y="6102943"/>
            <a:ext cx="7465292" cy="212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696">
                <a:solidFill>
                  <a:srgbClr val="000000">
                    <a:alpha val="56863"/>
                  </a:srgbClr>
                </a:solidFill>
                <a:latin typeface="Code Pro"/>
              </a:rPr>
              <a:t>Nuestro servicio de alquiler te dará la tranquilidad que estás buscando al momento de encontrar un inquilino para tu casa.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93891" y="9447342"/>
            <a:ext cx="4784075" cy="239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750" spc="783">
                <a:solidFill>
                  <a:srgbClr val="03989E">
                    <a:alpha val="56863"/>
                  </a:srgbClr>
                </a:solidFill>
                <a:latin typeface="Code Pro Bold"/>
              </a:rPr>
              <a:t>¿Qué requisitos valorarías de tu futuro inquilino?</a:t>
            </a:r>
          </a:p>
          <a:p>
            <a:pPr algn="ctr">
              <a:lnSpc>
                <a:spcPts val="3851"/>
              </a:lnSpc>
            </a:pPr>
          </a:p>
          <a:p>
            <a:pPr algn="ctr">
              <a:lnSpc>
                <a:spcPts val="3851"/>
              </a:lnSpc>
            </a:pPr>
            <a:r>
              <a:rPr lang="en-US" sz="2750" spc="783">
                <a:solidFill>
                  <a:srgbClr val="03989E">
                    <a:alpha val="56863"/>
                  </a:srgbClr>
                </a:solidFill>
                <a:latin typeface="Code Pro"/>
              </a:rPr>
              <a:t> 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8">
            <a:alphaModFix amt="6000"/>
          </a:blip>
          <a:srcRect l="365" t="0" r="21183" b="49388"/>
          <a:stretch>
            <a:fillRect/>
          </a:stretch>
        </p:blipFill>
        <p:spPr>
          <a:xfrm flipH="false" flipV="false" rot="3145569">
            <a:off x="-3999723" y="8671895"/>
            <a:ext cx="6603103" cy="6253119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rcRect l="9226" t="208" r="0" b="208"/>
          <a:stretch>
            <a:fillRect/>
          </a:stretch>
        </p:blipFill>
        <p:spPr>
          <a:xfrm flipH="false" flipV="false" rot="0">
            <a:off x="549564" y="-219200"/>
            <a:ext cx="5341439" cy="274816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47584" y="12125307"/>
            <a:ext cx="473193" cy="3639945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183888" y="2400985"/>
            <a:ext cx="3224719" cy="182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075" spc="591">
                <a:solidFill>
                  <a:srgbClr val="000000">
                    <a:alpha val="56863"/>
                  </a:srgbClr>
                </a:solidFill>
                <a:latin typeface="Code Pro Bold"/>
              </a:rPr>
              <a:t>Alquila tu </a:t>
            </a:r>
          </a:p>
          <a:p>
            <a:pPr algn="ctr">
              <a:lnSpc>
                <a:spcPts val="2905"/>
              </a:lnSpc>
            </a:pPr>
            <a:r>
              <a:rPr lang="en-US" sz="2075" spc="591">
                <a:solidFill>
                  <a:srgbClr val="000000">
                    <a:alpha val="56863"/>
                  </a:srgbClr>
                </a:solidFill>
                <a:latin typeface="Code Pro Bold"/>
              </a:rPr>
              <a:t>casa con seguridad  </a:t>
            </a:r>
          </a:p>
          <a:p>
            <a:pPr algn="ctr">
              <a:lnSpc>
                <a:spcPts val="2905"/>
              </a:lnSpc>
            </a:pPr>
            <a:r>
              <a:rPr lang="en-US" sz="2075" spc="591">
                <a:solidFill>
                  <a:srgbClr val="000000">
                    <a:alpha val="56863"/>
                  </a:srgbClr>
                </a:solidFill>
                <a:latin typeface="Code Pro Bold"/>
              </a:rPr>
              <a:t> </a:t>
            </a:r>
          </a:p>
          <a:p>
            <a:pPr algn="ctr">
              <a:lnSpc>
                <a:spcPts val="290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40766" y="18712052"/>
            <a:ext cx="2082883" cy="30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NOMBRES: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0766" y="19396171"/>
            <a:ext cx="2523680" cy="62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APRELLIDOS:</a:t>
            </a:r>
          </a:p>
          <a:p>
            <a:pPr algn="ctr">
              <a:lnSpc>
                <a:spcPts val="2515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83616" y="20101619"/>
            <a:ext cx="2025388" cy="30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CORREO: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40000" y="18660656"/>
            <a:ext cx="2025388" cy="62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"/>
              </a:rPr>
              <a:t>TELÉFONO: </a:t>
            </a:r>
          </a:p>
          <a:p>
            <a:pPr algn="ctr">
              <a:lnSpc>
                <a:spcPts val="2515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458766" y="20959781"/>
            <a:ext cx="2562011" cy="124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6" spc="512">
                <a:solidFill>
                  <a:srgbClr val="000000">
                    <a:alpha val="56863"/>
                  </a:srgbClr>
                </a:solidFill>
                <a:latin typeface="Code Pro Bold"/>
              </a:rPr>
              <a:t>¿Cuándo podemos visitar tu casa 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55380" y="21565614"/>
            <a:ext cx="1757076" cy="5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596" spc="455">
                <a:solidFill>
                  <a:srgbClr val="000000">
                    <a:alpha val="56863"/>
                  </a:srgbClr>
                </a:solidFill>
                <a:latin typeface="Code Pro"/>
              </a:rPr>
              <a:t>ENVIAR</a:t>
            </a:r>
          </a:p>
          <a:p>
            <a:pPr algn="ctr">
              <a:lnSpc>
                <a:spcPts val="2235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549564" y="32778339"/>
            <a:ext cx="9472727" cy="90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  <a:spcBef>
                <a:spcPct val="0"/>
              </a:spcBef>
            </a:pPr>
          </a:p>
          <a:p>
            <a:pPr algn="ctr">
              <a:lnSpc>
                <a:spcPts val="2439"/>
              </a:lnSpc>
              <a:spcBef>
                <a:spcPct val="0"/>
              </a:spcBef>
            </a:pPr>
            <a:r>
              <a:rPr lang="en-US" sz="1742" spc="496">
                <a:solidFill>
                  <a:srgbClr val="000000"/>
                </a:solidFill>
                <a:latin typeface="Code Pro"/>
              </a:rPr>
              <a:t>Política de Privacidad | Aviso Legal | Política de Cookies | Preguntas frecuentes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364105" y="12204365"/>
            <a:ext cx="5139412" cy="428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Tipo de contrato</a:t>
            </a:r>
          </a:p>
          <a:p>
            <a:pPr algn="just">
              <a:lnSpc>
                <a:spcPts val="3139"/>
              </a:lnSpc>
            </a:pPr>
          </a:p>
          <a:p>
            <a:pPr algn="just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Ingresos mensuales</a:t>
            </a:r>
          </a:p>
          <a:p>
            <a:pPr algn="just">
              <a:lnSpc>
                <a:spcPts val="3139"/>
              </a:lnSpc>
            </a:pPr>
          </a:p>
          <a:p>
            <a:pPr algn="just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Ausencia de mascota</a:t>
            </a:r>
          </a:p>
          <a:p>
            <a:pPr algn="just">
              <a:lnSpc>
                <a:spcPts val="3139"/>
              </a:lnSpc>
            </a:pPr>
          </a:p>
          <a:p>
            <a:pPr algn="just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Vida labora </a:t>
            </a:r>
          </a:p>
          <a:p>
            <a:pPr algn="just">
              <a:lnSpc>
                <a:spcPts val="3139"/>
              </a:lnSpc>
            </a:pPr>
          </a:p>
          <a:p>
            <a:pPr algn="just">
              <a:lnSpc>
                <a:spcPts val="3139"/>
              </a:lnSpc>
            </a:pPr>
            <a:r>
              <a:rPr lang="en-US" sz="2242" spc="639">
                <a:solidFill>
                  <a:srgbClr val="000000">
                    <a:alpha val="56863"/>
                  </a:srgbClr>
                </a:solidFill>
                <a:latin typeface="Code Pro"/>
              </a:rPr>
              <a:t>Larga duración</a:t>
            </a:r>
          </a:p>
          <a:p>
            <a:pPr algn="just">
              <a:lnSpc>
                <a:spcPts val="3139"/>
              </a:lnSpc>
            </a:pPr>
          </a:p>
          <a:p>
            <a:pPr algn="just">
              <a:lnSpc>
                <a:spcPts val="313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425570" y="17365452"/>
            <a:ext cx="7720717" cy="94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750" spc="783">
                <a:solidFill>
                  <a:srgbClr val="03989E">
                    <a:alpha val="56863"/>
                  </a:srgbClr>
                </a:solidFill>
                <a:latin typeface="Code Pro Bold"/>
              </a:rPr>
              <a:t>Solicita un asesor </a:t>
            </a:r>
          </a:p>
          <a:p>
            <a:pPr algn="ctr">
              <a:lnSpc>
                <a:spcPts val="3851"/>
              </a:lnSpc>
            </a:pPr>
            <a:r>
              <a:rPr lang="en-US" sz="2750" spc="783">
                <a:solidFill>
                  <a:srgbClr val="03989E">
                    <a:alpha val="56863"/>
                  </a:srgbClr>
                </a:solidFill>
                <a:latin typeface="Code Pro"/>
              </a:rPr>
              <a:t> 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11">
            <a:alphaModFix amt="48000"/>
          </a:blip>
          <a:srcRect l="0" t="0" r="0" b="0"/>
          <a:stretch>
            <a:fillRect/>
          </a:stretch>
        </p:blipFill>
        <p:spPr>
          <a:xfrm flipH="false" flipV="false" rot="-2009803">
            <a:off x="8512763" y="5269703"/>
            <a:ext cx="8305800" cy="62951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DAFSMyeL06s</dc:identifier>
  <dcterms:modified xsi:type="dcterms:W3CDTF">2011-08-01T06:04:30Z</dcterms:modified>
  <cp:revision>1</cp:revision>
  <dc:title>Trabajando .... con el corazón en la mano</dc:title>
</cp:coreProperties>
</file>